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447" r:id="rId6"/>
    <p:sldId id="387" r:id="rId7"/>
    <p:sldId id="396" r:id="rId8"/>
    <p:sldId id="436" r:id="rId9"/>
    <p:sldId id="465" r:id="rId10"/>
    <p:sldId id="446" r:id="rId11"/>
    <p:sldId id="428" r:id="rId12"/>
    <p:sldId id="448" r:id="rId13"/>
    <p:sldId id="427" r:id="rId14"/>
    <p:sldId id="458" r:id="rId15"/>
    <p:sldId id="451" r:id="rId16"/>
    <p:sldId id="459" r:id="rId17"/>
    <p:sldId id="460" r:id="rId18"/>
    <p:sldId id="461" r:id="rId19"/>
    <p:sldId id="457" r:id="rId20"/>
    <p:sldId id="454" r:id="rId21"/>
    <p:sldId id="466" r:id="rId22"/>
    <p:sldId id="462" r:id="rId23"/>
    <p:sldId id="463" r:id="rId24"/>
    <p:sldId id="464" r:id="rId25"/>
    <p:sldId id="456" r:id="rId26"/>
  </p:sldIdLst>
  <p:sldSz cx="36576000" cy="20574000"/>
  <p:notesSz cx="6858000" cy="9144000"/>
  <p:embeddedFontLst>
    <p:embeddedFont>
      <p:font typeface="NVIDIA Sans" panose="020B0503020203020204" pitchFamily="34" charset="0"/>
      <p:regular r:id="rId29"/>
      <p:bold r:id="rId30"/>
      <p:italic r:id="rId31"/>
      <p:boldItalic r:id="rId32"/>
    </p:embeddedFont>
    <p:embeddedFont>
      <p:font typeface="NVIDIA Sans Light" panose="020B0303020203020204" pitchFamily="34" charset="0"/>
      <p:regular r:id="rId33"/>
      <p:italic r:id="rId34"/>
    </p:embeddedFont>
    <p:embeddedFont>
      <p:font typeface="NVIDIA Sans Medium" panose="020B0503020203020204" pitchFamily="34" charset="0"/>
      <p:regular r:id="rId35"/>
      <p:italic r:id="rId36"/>
    </p:embeddedFont>
    <p:embeddedFont>
      <p:font typeface="Roboto Mono" pitchFamily="49" charset="0"/>
      <p:regular r:id="rId37"/>
      <p:bold r:id="rId38"/>
      <p:italic r:id="rId39"/>
      <p:boldItalic r:id="rId40"/>
    </p:embeddedFont>
    <p:embeddedFont>
      <p:font typeface="Trebuchet MS" panose="020B070302020209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5" userDrawn="1">
          <p15:clr>
            <a:srgbClr val="A4A3A4"/>
          </p15:clr>
        </p15:guide>
        <p15:guide id="2" pos="1564" userDrawn="1">
          <p15:clr>
            <a:srgbClr val="A4A3A4"/>
          </p15:clr>
        </p15:guide>
        <p15:guide id="3" pos="21476" userDrawn="1">
          <p15:clr>
            <a:srgbClr val="A4A3A4"/>
          </p15:clr>
        </p15:guide>
        <p15:guide id="4" orient="horz" pos="11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200"/>
    <a:srgbClr val="151617"/>
    <a:srgbClr val="000000"/>
    <a:srgbClr val="FFFFFF"/>
    <a:srgbClr val="111111"/>
    <a:srgbClr val="2C2C2C"/>
    <a:srgbClr val="202020"/>
    <a:srgbClr val="262626"/>
    <a:srgbClr val="6D6037"/>
    <a:srgbClr val="B6A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7" autoAdjust="0"/>
    <p:restoredTop sz="82993" autoAdjust="0"/>
  </p:normalViewPr>
  <p:slideViewPr>
    <p:cSldViewPr snapToGrid="0">
      <p:cViewPr varScale="1">
        <p:scale>
          <a:sx n="35" d="100"/>
          <a:sy n="35" d="100"/>
        </p:scale>
        <p:origin x="1120" y="192"/>
      </p:cViewPr>
      <p:guideLst>
        <p:guide orient="horz" pos="3055"/>
        <p:guide pos="1564"/>
        <p:guide pos="21476"/>
        <p:guide orient="horz" pos="116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102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 Distribution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books</c:v>
                </c:pt>
                <c:pt idx="1">
                  <c:v>laptops</c:v>
                </c:pt>
                <c:pt idx="2">
                  <c:v>exams</c:v>
                </c:pt>
                <c:pt idx="3">
                  <c:v>minds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A-B441-869F-337F00115A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68471600"/>
        <c:axId val="1077322800"/>
      </c:barChart>
      <c:catAx>
        <c:axId val="1168471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322800"/>
        <c:crosses val="autoZero"/>
        <c:auto val="0"/>
        <c:lblAlgn val="ctr"/>
        <c:lblOffset val="100"/>
        <c:noMultiLvlLbl val="0"/>
      </c:catAx>
      <c:valAx>
        <c:axId val="1077322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47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9/27/24</a:t>
            </a:fld>
            <a:endParaRPr lang="en-US" dirty="0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0724E-A9C9-4E1D-A8CB-7A164E7A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8736013"/>
            <a:ext cx="963022" cy="3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5101A-1EE2-4F1C-9F5D-3DBEF8BEC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5" y="8736013"/>
            <a:ext cx="963022" cy="3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2022, we witnessed not just the launch of a new technology, but a paradigm shift, a true explosion in AI capabilities with the announcement of ChatGPT. Imagine a tool so compelling that it attracted over 100 million users in a mere two months.</a:t>
            </a: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As the ripples of the initial explosion expanded, 2023 became the year of bold exploration. Enterprises and developers didn't just dip their toes; they dived into the ocean of Large Language model’s potential.</a:t>
            </a: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Now in 2024, the learning and experimentation have paid off, and organizations are poised to catapult LLMs from the sidelines into the core of their production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68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These tokenized data then go through something called embedding layer. The </a:t>
            </a:r>
            <a:r>
              <a:rPr lang="en-US" b="1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noto"/>
              </a:rPr>
              <a:t>Embedding Layer</a:t>
            </a:r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noto"/>
              </a:rPr>
              <a:t> within the LLMs is responsible for mapping tokens to their corresponding embeddings which is high-dimensional vector space.</a:t>
            </a:r>
          </a:p>
          <a:p>
            <a:endParaRPr lang="en-US" b="0" i="0" dirty="0">
              <a:solidFill>
                <a:srgbClr val="3C4043"/>
              </a:solidFill>
              <a:effectLst/>
              <a:highlight>
                <a:srgbClr val="FFFFFF"/>
              </a:highlight>
              <a:latin typeface="noto"/>
            </a:endParaRPr>
          </a:p>
          <a:p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noto"/>
              </a:rPr>
              <a:t>Within these embedding layers, neural network combined with Transformers architecture is employed which allowed for parallelization in training sequential data.</a:t>
            </a:r>
          </a:p>
          <a:p>
            <a:endParaRPr lang="en-US" b="0" i="0" dirty="0">
              <a:solidFill>
                <a:srgbClr val="3C4043"/>
              </a:solidFill>
              <a:effectLst/>
              <a:highlight>
                <a:srgbClr val="FFFFFF"/>
              </a:highlight>
              <a:latin typeface="n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6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noto"/>
              </a:rPr>
              <a:t>Transformer </a:t>
            </a:r>
            <a:r>
              <a:rPr lang="en-US" b="0" i="0" dirty="0" err="1">
                <a:solidFill>
                  <a:srgbClr val="3C4043"/>
                </a:solidFill>
                <a:effectLst/>
                <a:highlight>
                  <a:srgbClr val="FFFFFF"/>
                </a:highlight>
                <a:latin typeface="noto"/>
              </a:rPr>
              <a:t>architectrue</a:t>
            </a:r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noto"/>
              </a:rPr>
              <a:t> also </a:t>
            </a:r>
            <a:r>
              <a:rPr lang="en-US" dirty="0"/>
              <a:t>facilitate communication of both per-token and sequence-level information.</a:t>
            </a:r>
          </a:p>
          <a:p>
            <a:r>
              <a:rPr lang="en-US" dirty="0"/>
              <a:t>This dual approach allows contextual embeddings to capture not only immediate word associations but also dependencies that span across longer phrases or sentences.</a:t>
            </a:r>
          </a:p>
          <a:p>
            <a:r>
              <a:rPr lang="en-US" dirty="0"/>
              <a:t>These capabilities are the essence of what makes transformer-based LLMs so powerful.</a:t>
            </a:r>
          </a:p>
          <a:p>
            <a:endParaRPr lang="en-US" dirty="0"/>
          </a:p>
          <a:p>
            <a:r>
              <a:rPr lang="en-US" dirty="0"/>
              <a:t>We are not going to deal with how Transformers architecture works and leave it at a very high level, but the key takeaway is that they allowed for parallelization in training which ultimately led to high scaling in pretraining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74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the large amount of data, while LLMs have been trained on the main objective of predicting the next most likely token, they emerged to become massively multi-task learner capable of doing all sorts of tasks.</a:t>
            </a:r>
          </a:p>
          <a:p>
            <a:endParaRPr lang="en-US" dirty="0"/>
          </a:p>
          <a:p>
            <a:r>
              <a:rPr lang="en-US" dirty="0"/>
              <a:t>MMLU (MCQ with 4 options) contains mostly knowledge-driven questions without requiring much reasoning, while MMLU-pro contain problems that require more reasoning tasks from subjects ranging from math, physics, chem, law, engineering,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68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2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NIM is a set of easy-to-use microservices designed for secure, reliable deployment of high performance AI model inference across the cloud, data center and workstations.</a:t>
            </a:r>
          </a:p>
          <a:p>
            <a:endParaRPr lang="en-US" dirty="0"/>
          </a:p>
          <a:p>
            <a:r>
              <a:rPr lang="en-US" dirty="0"/>
              <a:t>Supporting a wide range of AI models, including open-source community and NVIDIA AI Foundation models, it ensures seamless, scalable AI inferencing, on premises or in the cloud, implementing industry standard APIs.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2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main ways to utilize Nvidia NIMs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test out different models from </a:t>
            </a:r>
            <a:r>
              <a:rPr lang="en-US" dirty="0" err="1"/>
              <a:t>build.nvidia.com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Within the website, if you want to incorporate these models into your code with the hosted APIs: first generate the API keys and use the sample code snippets on </a:t>
            </a:r>
            <a:r>
              <a:rPr lang="en-US" dirty="0" err="1"/>
              <a:t>build.nvidia.com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If you want to deploy with NIMs, meaning downloading the model and running it in your local environment, you can pull the nim container after signing up an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7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1200" dirty="0">
                <a:latin typeface="NVIDIA Sans"/>
                <a:cs typeface="NVIDIA Sans"/>
              </a:rPr>
              <a:t>Container identifies which GPU you are utilizing and optimizes its performance depending on these different set of sufficient GPUs</a:t>
            </a:r>
          </a:p>
          <a:p>
            <a:pPr marL="0" indent="0">
              <a:buNone/>
              <a:defRPr/>
            </a:pPr>
            <a:endParaRPr lang="en-US" sz="1200" dirty="0">
              <a:latin typeface="NVIDIA Sans"/>
              <a:cs typeface="NVIDIA Sans"/>
            </a:endParaRPr>
          </a:p>
          <a:p>
            <a:pPr marL="0" indent="0">
              <a:buNone/>
              <a:defRPr/>
            </a:pPr>
            <a:r>
              <a:rPr lang="en-US" sz="1200" dirty="0">
                <a:latin typeface="NVIDIA Sans"/>
                <a:cs typeface="NVIDIA Sans"/>
              </a:rPr>
              <a:t>Large Language Models are supported with pre-generated optimized engines for a diverse range of cutting edge LLM architecture, allowing for low latency when making inference.</a:t>
            </a:r>
          </a:p>
          <a:p>
            <a:pPr marL="0" indent="0">
              <a:buNone/>
              <a:defRPr/>
            </a:pPr>
            <a:endParaRPr lang="en-US" sz="1200" dirty="0">
              <a:latin typeface="NVIDIA Sans"/>
              <a:cs typeface="NVIDIA Sans"/>
            </a:endParaRPr>
          </a:p>
          <a:p>
            <a:pPr marL="0" indent="0">
              <a:buNone/>
              <a:defRPr/>
            </a:pPr>
            <a:r>
              <a:rPr lang="en-US" sz="1200" dirty="0">
                <a:latin typeface="NVIDIA Sans"/>
                <a:cs typeface="NVIDIA Sans"/>
              </a:rPr>
              <a:t>API-hosted LLMs can be expensive for large-scale or high-volume needs, but local deployments offer a more cost-effective solution. By investing in the initial setup, you can scale locally hosted models easily by adding computing resources or distributing them across multiple machines.</a:t>
            </a:r>
          </a:p>
          <a:p>
            <a:pPr marL="0" indent="0">
              <a:buNone/>
              <a:defRPr/>
            </a:pPr>
            <a:endParaRPr lang="en-US" sz="1200" dirty="0">
              <a:latin typeface="NVIDIA Sans"/>
              <a:cs typeface="NVIDIA Sans"/>
            </a:endParaRPr>
          </a:p>
          <a:p>
            <a:pPr marL="0" indent="0">
              <a:buNone/>
              <a:defRPr/>
            </a:pPr>
            <a:r>
              <a:rPr lang="en-US" sz="1200" dirty="0">
                <a:latin typeface="NVIDIA Sans"/>
                <a:cs typeface="NVIDIA Sans"/>
              </a:rPr>
              <a:t>Once set up, running a model locally gives you ownership of the customization and full control of your intellectual property and AI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68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Simplest method to interact with LLMs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Relies on existing knowledge within the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Combines LLMs with external knowledge retrieval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Involves additional training of pre-trained model on a specific dataset, but requires significant computational resources to modify model’s internal parameters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8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54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81FC0-0D65-8888-7EEE-7FA78F48E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327D2-1BA0-67C2-0398-150E9202A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69D79-6003-5881-9A50-884E7C662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F854-ED21-210F-0472-E2DD0B91B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5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3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Artificial Intelligence system designed to understand, generate, and process human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Language modeling: calculating how likely is given string (observation)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supervision comes from raw text data with no explicit human labelling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50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itchFamily="2" charset="2"/>
              </a:rPr>
              <a:t>A typical pipeline of training LLMs is collecting massive data, crawled from various websites such as Wikipedia, books, and news, so we have billions and trillions of words.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itchFamily="2" charset="2"/>
              </a:rPr>
              <a:t>Our language model can learn from these pairs of self-supervised data to </a:t>
            </a:r>
            <a:r>
              <a:rPr lang="en-US" sz="1200" dirty="0"/>
              <a:t>identify patterns given text and output most probable subsequent 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7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LLMs typically learn 10+ billions of parameters through this data. For every input, the model outputs a probability distribution and it maximizes the likelihood of the correct 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 how do LLMs take text inputs? It first conducts tokenization on these training data.</a:t>
            </a:r>
          </a:p>
          <a:p>
            <a:endParaRPr lang="en-US" sz="1200" dirty="0"/>
          </a:p>
          <a:p>
            <a:r>
              <a:rPr lang="en-US" sz="1200" dirty="0"/>
              <a:t>Tokens are basic units of input to LLMs. They can be simply thought of as </a:t>
            </a:r>
            <a:r>
              <a:rPr lang="en-US" sz="1200" dirty="0" err="1"/>
              <a:t>subwords</a:t>
            </a:r>
            <a:r>
              <a:rPr lang="en-US" sz="1200" dirty="0"/>
              <a:t> and the process of tokenization is breaking down an input into a sequence of tokens.</a:t>
            </a:r>
          </a:p>
          <a:p>
            <a:endParaRPr lang="en-US" sz="1200" dirty="0"/>
          </a:p>
          <a:p>
            <a:r>
              <a:rPr lang="en-US" sz="1200" dirty="0"/>
              <a:t>While there are many different tokenizers, I am going to briefly discuss of Byte-Pair Encoding tokenizers function. Tokenization starts with breaking the input down into characters and punctuations, finding common pairs by scanning the large training corpus of text (the name of byte-pair encoding, and merging the pair to create new tokens. There is a limit to the vocabulary size this limit has been increasing as the LLMs gets bigger and bigger.</a:t>
            </a:r>
          </a:p>
          <a:p>
            <a:endParaRPr lang="en-US" sz="1200" dirty="0"/>
          </a:p>
          <a:p>
            <a:r>
              <a:rPr lang="en-US" sz="1200" dirty="0"/>
              <a:t>Once the tokenizer has reached its limit, each unique token in the final vocabulary is assigned a unique numerical value. With this set of unique tokens saved in a list, LLMs now process text in terms of these tokens.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ack background&#10;&#10;Description automatically generated">
            <a:extLst>
              <a:ext uri="{FF2B5EF4-FFF2-40B4-BE49-F238E27FC236}">
                <a16:creationId xmlns:a16="http://schemas.microsoft.com/office/drawing/2014/main" id="{EE7D0D92-ABF9-0096-098F-6F4AF3F5F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  <p:pic>
        <p:nvPicPr>
          <p:cNvPr id="6" name="Picture 5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1C13F64-EEF6-A2D1-6462-380B9C786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6" y="773531"/>
            <a:ext cx="8520635" cy="29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29248" y="298437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28140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9F34B-97D0-CFC4-1B50-78556A13BE20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9F34B-97D0-CFC4-1B50-78556A13BE20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AEB9813-8D39-485A-CA94-7F635F9E5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31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298437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28140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B8C1C-2063-5CFA-9CA7-8DA8B2DB2275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C35DE4-C0F2-D7C7-F46C-B30B57912B43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6340DA24-F84C-F90E-5E6D-436664CACF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D2620E-FD05-6896-3C28-0332EB8F6077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298437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28140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2A44D-1653-89C3-AF1E-B01EB4967F96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6000" dirty="0" err="1">
              <a:solidFill>
                <a:schemeClr val="accent5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41BFAB-E331-EE2F-116E-3625FAE405EC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DDECF9-BC56-DDCB-7256-1BAF715ACD6A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0E742C4C-0BE2-A66C-DFFA-39329F5C0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FDD8F-418F-2A18-27FB-F979070A3252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42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9F34B-97D0-CFC4-1B50-78556A13BE2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58243-C680-335D-B728-B3C7009041AD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0482FC-8EB6-C045-44BA-8723A3140836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BC8B0A3E-F422-8177-4864-18101E9C2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1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422624" y="0"/>
            <a:ext cx="20153377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D128A5-0C08-25D4-9315-E8268238EC61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2D436B-78BD-B184-4FA9-9F1D141EFFCC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70BAB8B4-3B17-1202-D93F-D0A3563E09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84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0DCFC1-2FC6-A88E-5123-D2E12B35F5E8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70FF5D0-4E10-4EA0-B135-056BC13D4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422625" y="0"/>
            <a:ext cx="20153376" cy="20574000"/>
          </a:xfrm>
          <a:prstGeom prst="rect">
            <a:avLst/>
          </a:prstGeom>
          <a:solidFill>
            <a:srgbClr val="151617">
              <a:alpha val="85000"/>
            </a:srgbClr>
          </a:solidFill>
          <a:ln w="19050">
            <a:noFill/>
          </a:ln>
        </p:spPr>
        <p:txBody>
          <a:bodyPr tIns="4572000" anchor="ctr"/>
          <a:lstStyle>
            <a:lvl1pPr marL="0" indent="0" algn="ctr">
              <a:buFontTx/>
              <a:buNone/>
              <a:defRPr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38AB403-3A37-671C-EBFF-B6B6742E2C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C25A1-6470-21D5-CEF0-F774F8B46B18}"/>
              </a:ext>
            </a:extLst>
          </p:cNvPr>
          <p:cNvGrpSpPr/>
          <p:nvPr userDrawn="1"/>
        </p:nvGrpSpPr>
        <p:grpSpPr>
          <a:xfrm>
            <a:off x="0" y="19477636"/>
            <a:ext cx="2462426" cy="1103738"/>
            <a:chOff x="33712838" y="19477636"/>
            <a:chExt cx="2462426" cy="11037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92EA5E-C57E-C335-370C-DA58E7E27F81}"/>
                </a:ext>
              </a:extLst>
            </p:cNvPr>
            <p:cNvSpPr/>
            <p:nvPr userDrawn="1"/>
          </p:nvSpPr>
          <p:spPr>
            <a:xfrm>
              <a:off x="33712838" y="19691703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1B8D1067-1BB4-B86F-03D4-73C0AA4DED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29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363D0E3-C94F-9BCE-647A-ED9BC9E454A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73C0501-790E-8C61-347A-12BF62D40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5A26857-B5E2-6D6F-FF1E-7A0D947899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3F88A5B-E854-635A-32FC-00B9A59C7AA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8F9679A-C21E-9940-FF0E-D47BAFD4D98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047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0076BE-2C4A-9941-E7E3-FB0365B293A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2F2C4A3-9CF3-49F6-10E9-C92720B08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EAAE0D9-1DB2-86B5-00BF-ED7AEBF95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3D282C3-0C0F-687D-03F8-23B2CE8E9D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7D94787-858F-C10E-69F2-C0DA571A2CE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644E8E0-CFB9-4E32-2E01-557FEAD8143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5185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E41DED6-CCA0-D7A9-1F74-E4038FA8D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E9C95CFC-E5B8-61E2-5C6E-F80225060D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585E6C9-4F2D-C7C3-F867-38A34FA08B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3981B17-295F-612E-52EB-69C23AB3C1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8B0FA3-BB35-E308-8748-5636FF260B94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4822978-9A8B-BA1A-29B4-A4D5A34C6AB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88D63DA-7DD6-5A7C-DA8B-4CFC8A2C11A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2A02330-1C8D-3A43-CC02-280BEE3E9F9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220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5C15A8-2EC0-4C53-87C6-66E26EAB0D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0DB73185-4B12-207B-A563-03489F9318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A92969-C310-63CE-3F72-775C082B9411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FB29732-9796-A4DE-98D9-00D700CF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EAA75E97-AD62-27C4-FD2E-ED1683E127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BA2F1458-703E-545B-04B1-AF86042FE7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A8D111A-E1F8-A948-CBFE-5D2F26F7568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B20355E-C75C-9611-E8A4-CCD14D187F6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D977D6B-2B62-CF43-0538-7E10B2285AE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D036A36-CAD3-3BF6-11D8-B00C065B8D5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942F0EA-6EB9-9EE3-98C4-F0EE17A54E8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338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C3323F7-6CFD-8F41-A81E-15EF39B80FD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B2B1AB-3D31-F10F-4F52-A303BBF6C6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4918D7C-5C8B-DDFF-CA38-B2D99C46DA0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07C0C66-9DCE-7307-974E-F72674AA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BFEE6D4-A47E-6684-624B-E767DE824C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7F4AA6D-72EE-A06D-0A14-EF92063ED9E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ADDDD8-1897-5ABF-316C-257A9ED3794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345C6B0-D639-8626-ECEE-48E1C967DE9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F911269-3B20-1FE3-0617-7927D0521DA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148CF8D5-9125-0B70-C821-9BEBDA4120B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8D185DB-12A3-DF47-B611-5C3458C2E8D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430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10A6B41-FA76-BBC7-DE8B-57A453F0293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F2F9C112-C3B3-0830-A38B-CD81B4B85D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2BA54EF2-D7D4-F4EF-65F1-F49F9CBDED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F56EC66-5AE1-C660-FAC4-F36A43B96DB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5BA0875-7A3A-0406-4527-046B0D884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52119A9-BED4-0634-6ECB-BCBDE4110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D2D732F-8FFC-C0F2-EB70-37196BA54CC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3E7B6991-6330-210F-145E-A24A6CC6DBC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D35D4ED-4087-6A45-751F-AA580A59D6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6AEF36C-442D-B21B-F01B-8024F92550F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0E21C61-C77E-55CF-2F29-EF23E6CB629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9EE6C34-8026-7068-9F4F-45AF232CEA3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58C0948-3E4D-2805-438E-84EBC03B465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A6C30E-1C51-4B06-2AFC-5AA33F7D76E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185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9C7EF5F-BF55-6D87-A3CF-ACA9C9058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8C42E98-EEB6-13F3-033A-1FA82C5FE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BBE70AF8-065D-846F-9B29-282378224E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63F1584-F97F-FC7C-AA2C-CEC13BE644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293DE09B-1797-9A3D-5D98-67CFC74775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171285C-A647-C93E-5BB8-417F98349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85C70AC-35CE-A36D-584E-3E921763914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4B39272C-F5EE-20DC-C4A8-2974FC00B95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AF4348A8-FC16-8EBB-BBCB-7CB35166A05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1541127-4AEB-D51D-4DDD-172C6553F8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6FEBFB-CACC-9335-ACCF-83C7736220F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6C6F5CA-5A4E-8CEC-3100-10C34C9B11F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2CC0FF-6C69-376D-885A-F39FE24059E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D4B7E2B-1CD2-8AFD-2608-664A258B3AB4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09E60ED-C6CA-B49E-F825-3F43BA18A5AB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AC9D7FB-7E39-5873-7F5F-95082CAABE7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64D095D8-B554-7BD8-391B-BC94A067502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225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F229FD72-AB9D-9547-BF65-19965188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FD43776E-3460-CC7B-6B1C-361280256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0D0FB907-17B6-006D-EF46-307B58E8FF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A650A5E-AB12-AD8B-F28F-29035408398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596E87B3-B836-16CB-24F4-3597FCFFE7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0A033C2-1DF7-761D-CF21-CABCB3A7EA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0C1FB10-5469-8E2D-32A3-81CFB4BCCD82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CAC403D-CA18-5A16-B554-76BD079F3C8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EE2C9F9-0ECA-BF43-81E1-C751DA8C15B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CA736BB-5004-BA0E-3A29-890C72B50A3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F299DE7-FFC0-C524-B1B7-85BCFE697E4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E164CFF1-2395-2DAB-182B-7B6B95EE70E5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C15FBA7D-EF87-04C3-F145-D574E031784E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5CBEDD6-531F-D850-9C2C-6A1A5DBE7EA9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3EDB3EC-7723-613B-71D4-A68D0C3416A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527A862-BDAC-0257-1CEF-AAC964D2EF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955D43BA-BC56-5C2F-4D7A-26F4F018DC3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1CB71B6D-2BC1-1181-EC34-B9E2E241BAD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017C9D6F-59AB-30A8-CF87-6037B24A477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2F357B07-F2CF-5BEA-8F9D-5372582B8C6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72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7BEA884-8F3C-2864-2BCF-6524327F17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3412727-FAE8-945B-3239-31E0797564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A632C21-FC10-1C35-662C-58EB5D1095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71EFDF3-6771-C253-C4C2-19DC800D74C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2874C76E-4B22-D834-EAB7-F8E4CD07218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D7532D0-913D-C47A-6986-5DE049620DE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C460A1DA-2F4E-A291-F57A-77785ABAB45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F5CD9FE3-3757-5D95-504D-787BB28B30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5F89E560-FA41-237C-8ADF-DECF6E4F7FE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21210AFF-6E4B-C87E-93B0-923FE1CF0F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DCE92E50-DD67-6C4C-841B-0FA0EE3D36A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544F12E5-C284-CE75-304E-3B85A116AC4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9A458E65-C4CE-D91A-7EE3-70632301C3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77C7B88-1AC4-FCFE-FB99-096CCF7E3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62DE45B4-3152-1F2D-D80F-C2B116565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5FF34090-C092-6BDF-82BB-056A49BC74E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A9C0F1D-C77B-C0B8-2CEC-10E27213E1E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CE7BDFF-1970-798C-F72C-058E7CA8E56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7DA7426-82D9-B695-5553-AD019A76D0E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35AEAC0C-6CA1-3B7C-EB41-F3ED0189FFE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0EAEC2CD-D1C1-6D5D-9A4F-AC1811499E6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AE4C94A0-BBD4-C296-683F-8A91A35F9B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D08BED00-10D6-AD95-CD40-042A6CAC506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4669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2FED39-3547-AE1E-6FDF-8539F1C32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48BEF9-FDC7-1A51-6127-56DCCA9DB3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0CDA6746-5705-E785-EAC6-39452C3AF2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D8E874E-1990-81A1-8694-2FABDFC79E2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A253DB9-525D-05A8-39E0-46A9C3C7C7A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07933502-65A0-0B91-D4A2-196D2C29C1F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51979239-5F28-6A74-4FC1-5E42A41E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E384DF1-9F52-2FD9-A67D-1B204FD93CD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C15A9D8E-1D0E-E6D8-BBBA-0AC509F4DA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2">
            <a:extLst>
              <a:ext uri="{FF2B5EF4-FFF2-40B4-BE49-F238E27FC236}">
                <a16:creationId xmlns:a16="http://schemas.microsoft.com/office/drawing/2014/main" id="{A6EFE403-8D33-63A6-3826-B82ACE4E424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649003-40DA-BA73-00AC-C86FF262B71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5EAB964-8A5B-488F-2B08-E6FC677989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4CF532A-6735-38E9-95CA-DA8BE7133BA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0B327B0D-2AFC-97CB-AFCE-95C9BAB22E0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D39E0C-1BE1-758A-23DA-79093BE34B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3C311DE7-BAC9-14E7-C9B2-B0190E882AB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FB88A3E6-903C-4F2C-3213-A99D1E52E8F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5F908762-EA90-C087-AA67-C6133778BE8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AC0AA856-BA3F-4D1D-0851-76429A9BA78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A069EB14-BAD5-323C-74DD-4F51435C9FC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BD0A17DC-A496-8D9E-35D7-6A33E7C44B40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1343CFC4-6E0C-F0C6-CDDB-679CCCD3D37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20824D00-F26F-6327-CAF8-FFC361850C5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B58C6B09-8579-D254-0627-AE389B221A7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483B9563-438F-A204-87B7-8E5FCCC0DCE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162D149-052B-59BE-392C-38CEA1C7AD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348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CED82722-D946-32F5-6BB8-5FF8EB7A4B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135033EF-B494-EA49-338A-3D38E0EE39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D1518CEE-3DD3-11E0-B2BE-1C9DDAAC34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BDE5384B-7236-C4C3-A89B-B6BD52AF7C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686AA147-EA70-F27D-2143-6C26D715D02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EA0FAC02-37D8-9BC1-BBFD-7AD33F09FA3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0FAA751F-D2A6-0D25-29EC-E17DC7D5C37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5C06C706-6647-7B33-FFA3-B2FEE1DFD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9A3AA809-DE7A-C417-0AE2-35B4A2D5ED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8DE82D27-6183-A8AA-ACFF-FD55759532A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2">
            <a:extLst>
              <a:ext uri="{FF2B5EF4-FFF2-40B4-BE49-F238E27FC236}">
                <a16:creationId xmlns:a16="http://schemas.microsoft.com/office/drawing/2014/main" id="{5E08B0AA-E72A-8860-5243-A7CDEE5553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83367A83-171F-85E5-FBA7-716BF4EED3E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2">
            <a:extLst>
              <a:ext uri="{FF2B5EF4-FFF2-40B4-BE49-F238E27FC236}">
                <a16:creationId xmlns:a16="http://schemas.microsoft.com/office/drawing/2014/main" id="{47D8A652-4F2D-E1FE-4433-3ED21B45B8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025EC417-BEFE-6E4F-8D72-C07AC3E0A129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726F9E31-65B7-DA36-ECB3-A9CFDE07645F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6" name="Text Placeholder 7">
            <a:extLst>
              <a:ext uri="{FF2B5EF4-FFF2-40B4-BE49-F238E27FC236}">
                <a16:creationId xmlns:a16="http://schemas.microsoft.com/office/drawing/2014/main" id="{FFAA12F9-528B-CF0E-14A3-28FC2BF07B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7" name="Text Placeholder 7">
            <a:extLst>
              <a:ext uri="{FF2B5EF4-FFF2-40B4-BE49-F238E27FC236}">
                <a16:creationId xmlns:a16="http://schemas.microsoft.com/office/drawing/2014/main" id="{D830F469-340A-89CC-0F61-F167A51D0A4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0" name="Text Placeholder 7">
            <a:extLst>
              <a:ext uri="{FF2B5EF4-FFF2-40B4-BE49-F238E27FC236}">
                <a16:creationId xmlns:a16="http://schemas.microsoft.com/office/drawing/2014/main" id="{3081B4F8-273B-10B7-0B4A-26027F9B3B4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1" name="Text Placeholder 7">
            <a:extLst>
              <a:ext uri="{FF2B5EF4-FFF2-40B4-BE49-F238E27FC236}">
                <a16:creationId xmlns:a16="http://schemas.microsoft.com/office/drawing/2014/main" id="{E577FA22-126E-6B9F-3CC8-9E752FCC183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2" name="Text Placeholder 7">
            <a:extLst>
              <a:ext uri="{FF2B5EF4-FFF2-40B4-BE49-F238E27FC236}">
                <a16:creationId xmlns:a16="http://schemas.microsoft.com/office/drawing/2014/main" id="{1C2860DF-6860-CFDE-FAF3-5C726B2FD73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3" name="Text Placeholder 7">
            <a:extLst>
              <a:ext uri="{FF2B5EF4-FFF2-40B4-BE49-F238E27FC236}">
                <a16:creationId xmlns:a16="http://schemas.microsoft.com/office/drawing/2014/main" id="{C7BEE301-5C6D-942E-BEE3-73E092EA7E9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4" name="Text Placeholder 7">
            <a:extLst>
              <a:ext uri="{FF2B5EF4-FFF2-40B4-BE49-F238E27FC236}">
                <a16:creationId xmlns:a16="http://schemas.microsoft.com/office/drawing/2014/main" id="{FD5F599B-8744-7849-EEF7-8849E72C04F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5" name="Text Placeholder 7">
            <a:extLst>
              <a:ext uri="{FF2B5EF4-FFF2-40B4-BE49-F238E27FC236}">
                <a16:creationId xmlns:a16="http://schemas.microsoft.com/office/drawing/2014/main" id="{B9E0C8A2-2FAE-A711-9256-A203090DDC5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6" name="Text Placeholder 7">
            <a:extLst>
              <a:ext uri="{FF2B5EF4-FFF2-40B4-BE49-F238E27FC236}">
                <a16:creationId xmlns:a16="http://schemas.microsoft.com/office/drawing/2014/main" id="{305BEF65-DEAD-9F86-5044-73541D0A0A8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7" name="Text Placeholder 7">
            <a:extLst>
              <a:ext uri="{FF2B5EF4-FFF2-40B4-BE49-F238E27FC236}">
                <a16:creationId xmlns:a16="http://schemas.microsoft.com/office/drawing/2014/main" id="{D7441545-C9DB-64A8-9760-7D78A9423BD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ABCC9E6-5AC7-FBA9-9CE6-B66A8B5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2E7BD215-80C1-F12A-5812-B0FE5172AA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B17CC64-7F84-F2E4-FB72-204654F51AD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79526A2-FAFD-A536-6CC7-1FA7C332CF9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149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2E1C6640-71A0-5409-4C14-771F7A8D6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06BB1B9-41DF-E49A-0AD9-42EBAC296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E120A58E-9737-58C3-9A67-579BE85452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583ACEA7-F35D-497B-1336-1DDC4C9E43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39906679-F1C7-C099-BA78-B1EC03DE485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55D764A1-AAFB-AAAF-440B-E577DEAEDA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3E5A7CCC-CEDA-5A08-9F83-8207E4B4678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04FB1F5A-4A6D-8263-D8EC-9F649ADB580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08E60250-68D4-4DFF-E6B0-FD2F074309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F5A0254-7997-A47B-CC1D-E26124BDDD6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F56C1EBA-1286-640F-7405-F921F024127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Picture Placeholder 2">
            <a:extLst>
              <a:ext uri="{FF2B5EF4-FFF2-40B4-BE49-F238E27FC236}">
                <a16:creationId xmlns:a16="http://schemas.microsoft.com/office/drawing/2014/main" id="{B6FB89B5-041B-6845-8C0C-D37F03F679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7" name="Picture Placeholder 2">
            <a:extLst>
              <a:ext uri="{FF2B5EF4-FFF2-40B4-BE49-F238E27FC236}">
                <a16:creationId xmlns:a16="http://schemas.microsoft.com/office/drawing/2014/main" id="{5B456072-1265-9582-56EC-A141423FCB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8" name="Picture Placeholder 2">
            <a:extLst>
              <a:ext uri="{FF2B5EF4-FFF2-40B4-BE49-F238E27FC236}">
                <a16:creationId xmlns:a16="http://schemas.microsoft.com/office/drawing/2014/main" id="{1E3D49AA-D010-8931-E38D-9EFAC650BE4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" name="Picture Placeholder 2">
            <a:extLst>
              <a:ext uri="{FF2B5EF4-FFF2-40B4-BE49-F238E27FC236}">
                <a16:creationId xmlns:a16="http://schemas.microsoft.com/office/drawing/2014/main" id="{AF7C04F1-CBE2-DEFD-842C-51766F3982B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754FF476-6D9D-3BF5-5DA3-B9215838916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CF0FAC33-22B1-A1AA-A597-E20D83EC82B3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821ECA1-0B8D-9D58-BC92-600E602A75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D778EB77-2B9E-1894-E950-FBDDD5E6CF9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66FB9232-DDCE-9146-19EB-DB826C83AC2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DC527D0A-2D56-3DD0-560F-930D7B94349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4819793C-ABB4-F312-B423-93ED34A17F9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B5500A73-C1D9-6E99-C7F0-EE5D65237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D4E21DA6-E42F-E9B7-4D96-0492DDA8A79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886C4896-4193-9353-8113-FEAEA1A8E24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D8CE68A0-EE05-17DF-53F1-1760EA20BD4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5E6A3FD2-8586-0741-0E6C-CBF441D79C5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4" name="Picture Placeholder 2">
            <a:extLst>
              <a:ext uri="{FF2B5EF4-FFF2-40B4-BE49-F238E27FC236}">
                <a16:creationId xmlns:a16="http://schemas.microsoft.com/office/drawing/2014/main" id="{79D69BE1-42CD-E248-6FF4-6883C7AD9CAC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A00FDC47-81CE-5DA7-F2C0-CCE8FDA8F03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6" name="Text Placeholder 7">
            <a:extLst>
              <a:ext uri="{FF2B5EF4-FFF2-40B4-BE49-F238E27FC236}">
                <a16:creationId xmlns:a16="http://schemas.microsoft.com/office/drawing/2014/main" id="{E03D1B87-1CAB-A060-10B0-66672F980B3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6FB8B31-FA09-125D-6A0C-85126C99B38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1B9B228-A0BE-A5BD-E50D-FFB95250F9E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165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9DC113-853F-C9DC-C16D-BE6B969498D1}"/>
              </a:ext>
            </a:extLst>
          </p:cNvPr>
          <p:cNvSpPr/>
          <p:nvPr userDrawn="1"/>
        </p:nvSpPr>
        <p:spPr>
          <a:xfrm>
            <a:off x="33084655" y="18953018"/>
            <a:ext cx="3491345" cy="162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5999" cy="20574000"/>
          </a:xfrm>
          <a:prstGeom prst="rect">
            <a:avLst/>
          </a:prstGeom>
          <a:solidFill>
            <a:srgbClr val="151617">
              <a:alpha val="61000"/>
            </a:srgb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59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524CF4-9B62-4122-9333-1892D55837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7365B-4C46-8DCA-CCBD-540978213346}"/>
              </a:ext>
            </a:extLst>
          </p:cNvPr>
          <p:cNvSpPr/>
          <p:nvPr userDrawn="1"/>
        </p:nvSpPr>
        <p:spPr>
          <a:xfrm>
            <a:off x="15000920" y="10599518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BA62A-75B2-D8F1-6262-09D2093EB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99518"/>
            <a:ext cx="11022523" cy="786452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1E6AB9-6A8F-973B-3751-A8FDFB0085E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84435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1CEBC-3685-1A7C-3C1B-72CC0201163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73007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76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0E8BF-AF0D-20A3-5DF1-1F832B33778D}"/>
              </a:ext>
            </a:extLst>
          </p:cNvPr>
          <p:cNvSpPr/>
          <p:nvPr userDrawn="1"/>
        </p:nvSpPr>
        <p:spPr>
          <a:xfrm>
            <a:off x="33084655" y="18953018"/>
            <a:ext cx="3491345" cy="162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A31F85-6A24-F6BC-ED18-721298C874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5999" cy="20574000"/>
          </a:xfrm>
          <a:prstGeom prst="rect">
            <a:avLst/>
          </a:prstGeom>
          <a:solidFill>
            <a:srgbClr val="151617">
              <a:alpha val="60784"/>
            </a:srgb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0E8BF-AF0D-20A3-5DF1-1F832B33778D}"/>
              </a:ext>
            </a:extLst>
          </p:cNvPr>
          <p:cNvSpPr/>
          <p:nvPr userDrawn="1"/>
        </p:nvSpPr>
        <p:spPr>
          <a:xfrm>
            <a:off x="33084655" y="18953018"/>
            <a:ext cx="3491345" cy="162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679228C4-4387-5425-E657-3863E37061A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151617">
              <a:alpha val="61000"/>
            </a:srgbClr>
          </a:solidFill>
        </p:spPr>
        <p:txBody>
          <a:bodyPr tIns="0" bIns="3108960" anchor="ctr"/>
          <a:lstStyle>
            <a:lvl1pPr marL="0" indent="0" algn="ctr">
              <a:buFontTx/>
              <a:buNone/>
              <a:defRPr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2523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8397C11F-E523-45C0-C5D0-3DEFD5F01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D43049-D79A-ADD1-0173-BEDDD0EB0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333104-F858-F61E-1D34-E52D82F78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4F9B9E-4A41-50DE-3018-ED6347BF5066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E20E0C-42D8-444A-E2A3-A3F26F670331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B4EF6D-B88C-A6C9-D713-90A79BC44923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A25C9DA-4631-954F-6626-A20F7FA887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33A6ECAC-99FD-7D7F-E939-6BE14DA36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D43049-D79A-ADD1-0173-BEDDD0EB0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333104-F858-F61E-1D34-E52D82F78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5E57F-0D6B-C15C-C6AE-CDF3F3C44695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18B7F7-F437-9FFD-6F99-29B03241B236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8D4352AA-F908-CE83-BC03-C1EEE50A30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E03AC92D-6847-2C39-2834-8498E063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A0E643B-74E9-0738-E4E6-1F695DB0DA1A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46190D-3889-E65B-ABFC-3929B0EAFB5C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39" name="Picture 38" descr="Logo&#10;&#10;Description automatically generated">
              <a:extLst>
                <a:ext uri="{FF2B5EF4-FFF2-40B4-BE49-F238E27FC236}">
                  <a16:creationId xmlns:a16="http://schemas.microsoft.com/office/drawing/2014/main" id="{99569F42-600A-8600-69BE-3D5F1AF1F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BD43049-D79A-ADD1-0173-BEDDD0EB0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333104-F858-F61E-1D34-E52D82F78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44A21F-646B-567B-FAE9-6E47F0ECAA37}"/>
              </a:ext>
            </a:extLst>
          </p:cNvPr>
          <p:cNvCxnSpPr/>
          <p:nvPr userDrawn="1"/>
        </p:nvCxnSpPr>
        <p:spPr>
          <a:xfrm>
            <a:off x="0" y="12517118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640899-3CB7-4B23-CDD1-8329CB1E78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8828853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25FD997-2518-1DCF-11C2-18A0405106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1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C2A030-6623-A3A7-DF99-AF3D2E4129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4900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640EF61-1B00-B9A2-1971-0883561D1D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4901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D8B3CE7-28EB-10E8-04B4-9F9871D287F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53396" y="12016056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DE9702A-359A-D5FF-742A-F9FA15CB94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53397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7EDBB0F-2F57-E3F6-9BD8-512FB0792D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3396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A91D96F-DC9F-C438-5AE8-64E71635AA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3397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9281FA5-9A9A-990D-E497-06751BFB10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63793" y="8828853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8DD1682-9133-0FED-047E-B9B7DCBBB18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63794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F44F206-52BB-D025-A518-E0AE0F928F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163793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E7E7018-F73D-9EBC-373D-810D5B4F16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63794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66F34E23-881D-4482-AAE4-5E5CBED11F8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212297" y="12016056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BC3EB00-4D9F-C402-2738-FC713BA0B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12298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CB35310-28D5-4CCA-07D7-776E3CC2AC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12297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AF48CBF-F9F1-BA19-5056-5655B278023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12298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55D0B70E-7B46-5C62-A393-0461B273893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9298902" y="8828853"/>
            <a:ext cx="6172214" cy="42093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36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F94557A-728C-EB9B-6D27-E1522E71658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298903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tx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FBD90FC-A59B-DD00-CAD3-6CE9D1F5F7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98902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19118EC-245C-5E88-050A-0F4F938881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298903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9973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84660C5B-F183-A809-5ED8-FC5B865AC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2" cy="20574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C72E02-B14C-9CE6-C2F8-512D9403FDB9}"/>
              </a:ext>
            </a:extLst>
          </p:cNvPr>
          <p:cNvSpPr/>
          <p:nvPr userDrawn="1"/>
        </p:nvSpPr>
        <p:spPr>
          <a:xfrm flipV="1">
            <a:off x="-1" y="-2"/>
            <a:ext cx="36576003" cy="5284871"/>
          </a:xfrm>
          <a:prstGeom prst="rect">
            <a:avLst/>
          </a:prstGeom>
          <a:gradFill>
            <a:gsLst>
              <a:gs pos="0">
                <a:schemeClr val="bg1"/>
              </a:gs>
              <a:gs pos="6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ABED5-E4D9-3873-930D-02751465A798}"/>
              </a:ext>
            </a:extLst>
          </p:cNvPr>
          <p:cNvSpPr/>
          <p:nvPr userDrawn="1"/>
        </p:nvSpPr>
        <p:spPr>
          <a:xfrm>
            <a:off x="-3" y="15269900"/>
            <a:ext cx="36576000" cy="53041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3969F7-3958-4B24-B6D8-C4B33AA8D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3484783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97F771-0913-481D-869B-6DFB927297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5756431"/>
            <a:ext cx="24258494" cy="73070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8F9CC-C8B7-072D-9E8F-4C0B4E29DEE8}"/>
              </a:ext>
            </a:extLst>
          </p:cNvPr>
          <p:cNvSpPr txBox="1"/>
          <p:nvPr userDrawn="1"/>
        </p:nvSpPr>
        <p:spPr>
          <a:xfrm rot="10800000">
            <a:off x="17582278" y="12326888"/>
            <a:ext cx="14686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1BC634-A05D-FFA5-EC0B-77851EA9E2EE}"/>
              </a:ext>
            </a:extLst>
          </p:cNvPr>
          <p:cNvCxnSpPr>
            <a:cxnSpLocks/>
          </p:cNvCxnSpPr>
          <p:nvPr userDrawn="1"/>
        </p:nvCxnSpPr>
        <p:spPr>
          <a:xfrm>
            <a:off x="6158753" y="15573732"/>
            <a:ext cx="11394911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7EE54A0-2372-69B0-3856-8C493192BC68}"/>
              </a:ext>
            </a:extLst>
          </p:cNvPr>
          <p:cNvCxnSpPr>
            <a:cxnSpLocks/>
          </p:cNvCxnSpPr>
          <p:nvPr userDrawn="1"/>
        </p:nvCxnSpPr>
        <p:spPr>
          <a:xfrm>
            <a:off x="19022336" y="15573732"/>
            <a:ext cx="11394911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61B34A-7028-DE65-D6AA-502359D4281C}"/>
              </a:ext>
            </a:extLst>
          </p:cNvPr>
          <p:cNvGrpSpPr/>
          <p:nvPr userDrawn="1"/>
        </p:nvGrpSpPr>
        <p:grpSpPr>
          <a:xfrm>
            <a:off x="6158753" y="3847032"/>
            <a:ext cx="24258494" cy="4508927"/>
            <a:chOff x="6158753" y="6234204"/>
            <a:chExt cx="24258494" cy="45089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502D34-2947-1D95-0F91-CC3263D1B3E1}"/>
                </a:ext>
              </a:extLst>
            </p:cNvPr>
            <p:cNvSpPr txBox="1"/>
            <p:nvPr userDrawn="1"/>
          </p:nvSpPr>
          <p:spPr>
            <a:xfrm>
              <a:off x="17553664" y="6234204"/>
              <a:ext cx="14686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F7F7D1-0BB5-B508-3FDD-08320D7DF6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9AB4B4-8931-58F2-D3ED-9EE02AD569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ack background&#10;&#10;Description automatically generated">
            <a:extLst>
              <a:ext uri="{FF2B5EF4-FFF2-40B4-BE49-F238E27FC236}">
                <a16:creationId xmlns:a16="http://schemas.microsoft.com/office/drawing/2014/main" id="{04D6DC98-C926-F690-F630-83DC83508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2" cy="20574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2E8B4D-D584-88C2-9F3A-92307E058DEA}"/>
              </a:ext>
            </a:extLst>
          </p:cNvPr>
          <p:cNvSpPr/>
          <p:nvPr userDrawn="1"/>
        </p:nvSpPr>
        <p:spPr>
          <a:xfrm flipV="1">
            <a:off x="-1" y="-2"/>
            <a:ext cx="36576003" cy="5284871"/>
          </a:xfrm>
          <a:prstGeom prst="rect">
            <a:avLst/>
          </a:prstGeom>
          <a:gradFill>
            <a:gsLst>
              <a:gs pos="0">
                <a:schemeClr val="bg1"/>
              </a:gs>
              <a:gs pos="6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8C172-12C4-4983-602B-D563BAE8C767}"/>
              </a:ext>
            </a:extLst>
          </p:cNvPr>
          <p:cNvSpPr/>
          <p:nvPr userDrawn="1"/>
        </p:nvSpPr>
        <p:spPr>
          <a:xfrm>
            <a:off x="-3" y="15269900"/>
            <a:ext cx="36576000" cy="53041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9D6C4-18C2-E097-61AB-4E250D3633A0}"/>
              </a:ext>
            </a:extLst>
          </p:cNvPr>
          <p:cNvSpPr/>
          <p:nvPr userDrawn="1"/>
        </p:nvSpPr>
        <p:spPr>
          <a:xfrm>
            <a:off x="0" y="4706222"/>
            <a:ext cx="36576000" cy="215177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3969F7-3958-4B24-B6D8-C4B33AA8D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1846842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97F771-0913-481D-869B-6DFB927297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7022063"/>
            <a:ext cx="24258494" cy="4403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68AA5E-525F-6232-4857-9C0627C2D75C}"/>
              </a:ext>
            </a:extLst>
          </p:cNvPr>
          <p:cNvGrpSpPr/>
          <p:nvPr userDrawn="1"/>
        </p:nvGrpSpPr>
        <p:grpSpPr>
          <a:xfrm>
            <a:off x="6158753" y="5235574"/>
            <a:ext cx="24258494" cy="10102852"/>
            <a:chOff x="6158753" y="6264684"/>
            <a:chExt cx="24258494" cy="101028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CE685B6-A390-82AA-DB6E-2C2DDAACFDC3}"/>
                </a:ext>
              </a:extLst>
            </p:cNvPr>
            <p:cNvGrpSpPr/>
            <p:nvPr userDrawn="1"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4ADF65-B9A0-B9BA-22C3-0672477340CC}"/>
                  </a:ext>
                </a:extLst>
              </p:cNvPr>
              <p:cNvSpPr txBox="1"/>
              <p:nvPr/>
            </p:nvSpPr>
            <p:spPr>
              <a:xfrm>
                <a:off x="17553664" y="5634063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F4DAA7-396B-EFC1-B7FA-BD1AE6A4D454}"/>
                  </a:ext>
                </a:extLst>
              </p:cNvPr>
              <p:cNvSpPr txBox="1"/>
              <p:nvPr/>
            </p:nvSpPr>
            <p:spPr>
              <a:xfrm rot="10800000">
                <a:off x="17582278" y="11227988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7AA061-DFAD-4993-9E24-D726EF9D43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74A23C-6E0D-153F-811B-57FF6DE3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83AA77-BEE4-5712-48A1-3EA8C73EA4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687553-94FB-E29C-ADEF-BA65FA9518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50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40E45F-1BC0-0422-4F86-B5F4B7620E8C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pic>
        <p:nvPicPr>
          <p:cNvPr id="2" name="Picture 1" descr="A green and black background&#10;&#10;Description automatically generated">
            <a:extLst>
              <a:ext uri="{FF2B5EF4-FFF2-40B4-BE49-F238E27FC236}">
                <a16:creationId xmlns:a16="http://schemas.microsoft.com/office/drawing/2014/main" id="{BDCC69BF-5958-6903-A652-FBA74BD31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2671" r="52856" b="1887"/>
          <a:stretch/>
        </p:blipFill>
        <p:spPr>
          <a:xfrm>
            <a:off x="0" y="0"/>
            <a:ext cx="17151594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3FDBC0-A6CE-B0D3-4F4C-4AA5758150CF}"/>
              </a:ext>
            </a:extLst>
          </p:cNvPr>
          <p:cNvSpPr/>
          <p:nvPr userDrawn="1"/>
        </p:nvSpPr>
        <p:spPr>
          <a:xfrm>
            <a:off x="1" y="0"/>
            <a:ext cx="17151594" cy="20573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30666-A193-A734-C5A2-86D4927DCA69}"/>
              </a:ext>
            </a:extLst>
          </p:cNvPr>
          <p:cNvSpPr/>
          <p:nvPr userDrawn="1"/>
        </p:nvSpPr>
        <p:spPr>
          <a:xfrm>
            <a:off x="0" y="0"/>
            <a:ext cx="17151594" cy="1223554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5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14="http://schemas.microsoft.com/office/drawing/2010/main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ack background&#10;&#10;Description automatically generated">
            <a:extLst>
              <a:ext uri="{FF2B5EF4-FFF2-40B4-BE49-F238E27FC236}">
                <a16:creationId xmlns:a16="http://schemas.microsoft.com/office/drawing/2014/main" id="{63DEBDB3-6A38-EF3B-586A-A7D8151E2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9063" r="959"/>
          <a:stretch/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A2D18A-A11E-78F7-4111-280D2BBEBAD2}"/>
              </a:ext>
            </a:extLst>
          </p:cNvPr>
          <p:cNvSpPr/>
          <p:nvPr userDrawn="1"/>
        </p:nvSpPr>
        <p:spPr>
          <a:xfrm>
            <a:off x="3413" y="3412"/>
            <a:ext cx="36572588" cy="2057058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EA4828-9D13-4B7D-9EF8-A254AE85F9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75764-16E1-7868-FB62-3FAC80FAC14C}"/>
              </a:ext>
            </a:extLst>
          </p:cNvPr>
          <p:cNvSpPr/>
          <p:nvPr userDrawn="1"/>
        </p:nvSpPr>
        <p:spPr>
          <a:xfrm>
            <a:off x="0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91FCA0-A4E3-4331-8F3E-3CF9FC8D1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43FC4E-58F2-4EAD-8EB3-29B66F0FA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60A5FC5-2CFA-4CF6-81CC-1664A29C99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212348-FD7A-DFE0-EEA3-CDB6BEC4F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5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background&#10;&#10;Description automatically generated">
            <a:extLst>
              <a:ext uri="{FF2B5EF4-FFF2-40B4-BE49-F238E27FC236}">
                <a16:creationId xmlns:a16="http://schemas.microsoft.com/office/drawing/2014/main" id="{C22B51E5-0348-8589-CC2E-4817B4716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6" name="Picture 5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53B11DF-B973-CDA7-704A-7D6E85B496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6" y="773531"/>
            <a:ext cx="8520635" cy="29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524CF4-9B62-4122-9333-1892D55837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3AA32-C8DF-D401-3213-32E142CA99A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38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4B3C8-1BB0-4553-892C-C0A9CA7092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55D55-A910-C04F-12B0-0BFE3A1F3E22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8641B6F-CD74-2AAF-1542-E0AE12B7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3576642-6EAB-23FE-3986-92DD20B405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3A90BD-05C9-CFD3-121E-8132840ADA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44D077-AA3F-DD19-E214-B713D28270E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8641B6F-CD74-2AAF-1542-E0AE12B7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cap="none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3576642-6EAB-23FE-3986-92DD20B405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A7A66-2427-2C20-5EBA-9811B6222886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3BA0166-CF18-2BCB-1AC7-ED20BF648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1E9A502-E4B3-6D84-D91A-70E7893D5E8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2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C6EB70-167F-44ED-A524-383312E5C024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b="1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DDAE1-1E41-6567-BF28-38F085D04E80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F41A48-02C3-527D-2DF3-DB07CAF7CD21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BD9EA725-452F-71D1-B519-1EF700642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50" r:id="rId3"/>
    <p:sldLayoutId id="2147483736" r:id="rId4"/>
    <p:sldLayoutId id="2147483730" r:id="rId5"/>
    <p:sldLayoutId id="2147483680" r:id="rId6"/>
    <p:sldLayoutId id="2147483682" r:id="rId7"/>
    <p:sldLayoutId id="2147483683" r:id="rId8"/>
    <p:sldLayoutId id="2147483731" r:id="rId9"/>
    <p:sldLayoutId id="2147483721" r:id="rId10"/>
    <p:sldLayoutId id="2147483734" r:id="rId11"/>
    <p:sldLayoutId id="2147483687" r:id="rId12"/>
    <p:sldLayoutId id="2147483735" r:id="rId13"/>
    <p:sldLayoutId id="2147483732" r:id="rId14"/>
    <p:sldLayoutId id="2147483720" r:id="rId15"/>
    <p:sldLayoutId id="2147483722" r:id="rId16"/>
    <p:sldLayoutId id="2147483728" r:id="rId17"/>
    <p:sldLayoutId id="2147483745" r:id="rId18"/>
    <p:sldLayoutId id="2147483743" r:id="rId19"/>
    <p:sldLayoutId id="2147483746" r:id="rId20"/>
    <p:sldLayoutId id="2147483740" r:id="rId21"/>
    <p:sldLayoutId id="2147483742" r:id="rId22"/>
    <p:sldLayoutId id="2147483741" r:id="rId23"/>
    <p:sldLayoutId id="2147483723" r:id="rId24"/>
    <p:sldLayoutId id="2147483739" r:id="rId25"/>
    <p:sldLayoutId id="2147483738" r:id="rId26"/>
    <p:sldLayoutId id="2147483744" r:id="rId27"/>
    <p:sldLayoutId id="2147483737" r:id="rId28"/>
    <p:sldLayoutId id="2147483727" r:id="rId29"/>
    <p:sldLayoutId id="2147483694" r:id="rId30"/>
    <p:sldLayoutId id="2147483747" r:id="rId31"/>
    <p:sldLayoutId id="2147483681" r:id="rId32"/>
    <p:sldLayoutId id="2147483791" r:id="rId33"/>
    <p:sldLayoutId id="2147483729" r:id="rId34"/>
    <p:sldLayoutId id="2147483672" r:id="rId35"/>
    <p:sldLayoutId id="2147483709" r:id="rId36"/>
    <p:sldLayoutId id="2147483792" r:id="rId37"/>
    <p:sldLayoutId id="2147483749" r:id="rId38"/>
    <p:sldLayoutId id="2147483676" r:id="rId39"/>
    <p:sldLayoutId id="2147483684" r:id="rId4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tx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hyperlink" Target="https://build.nvidia.com/explore/discover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88" y="2982913"/>
            <a:ext cx="19281775" cy="4938712"/>
          </a:xfrm>
        </p:spPr>
        <p:txBody>
          <a:bodyPr/>
          <a:lstStyle/>
          <a:p>
            <a:r>
              <a:rPr lang="en-US" dirty="0"/>
              <a:t>Building LLM Applications with 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9" y="816428"/>
            <a:ext cx="31546800" cy="2514601"/>
          </a:xfrm>
        </p:spPr>
        <p:txBody>
          <a:bodyPr/>
          <a:lstStyle/>
          <a:p>
            <a:r>
              <a:rPr lang="en-US" dirty="0"/>
              <a:t>What is Language Modeling?</a:t>
            </a:r>
          </a:p>
        </p:txBody>
      </p:sp>
      <p:pic>
        <p:nvPicPr>
          <p:cNvPr id="4098" name="Picture 2" descr="The basics of Language Modeling. Notes from CS224n lesson 6 and 7. | by  Antonio Lopardo | Medium">
            <a:extLst>
              <a:ext uri="{FF2B5EF4-FFF2-40B4-BE49-F238E27FC236}">
                <a16:creationId xmlns:a16="http://schemas.microsoft.com/office/drawing/2014/main" id="{E59E3453-E6D7-5ED2-3EEB-D9C7901E0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33" y="7053943"/>
            <a:ext cx="28656733" cy="81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818387"/>
            <a:ext cx="31546800" cy="2514601"/>
          </a:xfrm>
        </p:spPr>
        <p:txBody>
          <a:bodyPr/>
          <a:lstStyle/>
          <a:p>
            <a:r>
              <a:rPr lang="en-US" dirty="0"/>
              <a:t>Large Language Models Pipeline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7CE13-BA8F-1396-75ED-555AA3E8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14956971" cy="13651992"/>
          </a:xfrm>
        </p:spPr>
        <p:txBody>
          <a:bodyPr/>
          <a:lstStyle/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2400" dirty="0"/>
          </a:p>
          <a:p>
            <a:pPr lvl="1"/>
            <a:endParaRPr lang="en-US" sz="4800" dirty="0"/>
          </a:p>
        </p:txBody>
      </p:sp>
      <p:pic>
        <p:nvPicPr>
          <p:cNvPr id="1026" name="Picture 2" descr="Wikipedia - Wikipedia">
            <a:extLst>
              <a:ext uri="{FF2B5EF4-FFF2-40B4-BE49-F238E27FC236}">
                <a16:creationId xmlns:a16="http://schemas.microsoft.com/office/drawing/2014/main" id="{C1E6AC78-12E4-87A7-79CA-057A5BDF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14" y="5630009"/>
            <a:ext cx="4434340" cy="403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ddit Logo&quot; Icon - Download for free ...">
            <a:extLst>
              <a:ext uri="{FF2B5EF4-FFF2-40B4-BE49-F238E27FC236}">
                <a16:creationId xmlns:a16="http://schemas.microsoft.com/office/drawing/2014/main" id="{DF785B8D-CB72-836A-B558-9683279D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88" y="5645429"/>
            <a:ext cx="4022660" cy="40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, york, times icon - Free download ...">
            <a:extLst>
              <a:ext uri="{FF2B5EF4-FFF2-40B4-BE49-F238E27FC236}">
                <a16:creationId xmlns:a16="http://schemas.microsoft.com/office/drawing/2014/main" id="{1F606682-7555-CF92-88EE-B67A75F9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630" y="5645429"/>
            <a:ext cx="4022660" cy="40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Icon Vector Art, Icons, and ...">
            <a:extLst>
              <a:ext uri="{FF2B5EF4-FFF2-40B4-BE49-F238E27FC236}">
                <a16:creationId xmlns:a16="http://schemas.microsoft.com/office/drawing/2014/main" id="{AB6417B2-59AE-DC23-59AB-254BA066F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471" y="5652707"/>
            <a:ext cx="4022660" cy="40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basics of Language Modeling. Notes from CS224n lesson 6 and 7. | by  Antonio Lopardo | Medium">
            <a:extLst>
              <a:ext uri="{FF2B5EF4-FFF2-40B4-BE49-F238E27FC236}">
                <a16:creationId xmlns:a16="http://schemas.microsoft.com/office/drawing/2014/main" id="{B34DF883-89D3-8064-D783-56C5D06F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07" y="11188699"/>
            <a:ext cx="22667727" cy="645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818387"/>
            <a:ext cx="31546800" cy="2514601"/>
          </a:xfrm>
        </p:spPr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7CE13-BA8F-1396-75ED-555AA3E8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14956971" cy="13651992"/>
          </a:xfrm>
        </p:spPr>
        <p:txBody>
          <a:bodyPr/>
          <a:lstStyle/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4800" dirty="0"/>
          </a:p>
          <a:p>
            <a:pPr lvl="1"/>
            <a:endParaRPr lang="en-US" sz="2400" dirty="0"/>
          </a:p>
          <a:p>
            <a:pPr lvl="1"/>
            <a:endParaRPr lang="en-US" sz="4800" dirty="0"/>
          </a:p>
        </p:txBody>
      </p:sp>
      <p:pic>
        <p:nvPicPr>
          <p:cNvPr id="1026" name="Picture 2" descr="Wikipedia - Wikipedia">
            <a:extLst>
              <a:ext uri="{FF2B5EF4-FFF2-40B4-BE49-F238E27FC236}">
                <a16:creationId xmlns:a16="http://schemas.microsoft.com/office/drawing/2014/main" id="{C1E6AC78-12E4-87A7-79CA-057A5BDF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5" y="6285419"/>
            <a:ext cx="3149938" cy="286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ddit Logo&quot; Icon - Download for free ...">
            <a:extLst>
              <a:ext uri="{FF2B5EF4-FFF2-40B4-BE49-F238E27FC236}">
                <a16:creationId xmlns:a16="http://schemas.microsoft.com/office/drawing/2014/main" id="{DF785B8D-CB72-836A-B558-9683279D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53" y="63381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, york, times icon - Free download ...">
            <a:extLst>
              <a:ext uri="{FF2B5EF4-FFF2-40B4-BE49-F238E27FC236}">
                <a16:creationId xmlns:a16="http://schemas.microsoft.com/office/drawing/2014/main" id="{1F606682-7555-CF92-88EE-B67A75F9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283" y="62854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Icon Vector Art, Icons, and ...">
            <a:extLst>
              <a:ext uri="{FF2B5EF4-FFF2-40B4-BE49-F238E27FC236}">
                <a16:creationId xmlns:a16="http://schemas.microsoft.com/office/drawing/2014/main" id="{AB6417B2-59AE-DC23-59AB-254BA066F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72" y="63381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basics of Language Modeling. Notes from CS224n lesson 6 and 7. | by  Antonio Lopardo | Medium">
            <a:extLst>
              <a:ext uri="{FF2B5EF4-FFF2-40B4-BE49-F238E27FC236}">
                <a16:creationId xmlns:a16="http://schemas.microsoft.com/office/drawing/2014/main" id="{B34DF883-89D3-8064-D783-56C5D06F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30" y="10708961"/>
            <a:ext cx="16102041" cy="458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A2D3FAF-3576-C434-1381-45C636B7D4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560377"/>
              </p:ext>
            </p:extLst>
          </p:nvPr>
        </p:nvGraphicFramePr>
        <p:xfrm>
          <a:off x="18616641" y="6583233"/>
          <a:ext cx="14956971" cy="9592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4832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 anchor="b">
            <a:normAutofit/>
          </a:bodyPr>
          <a:lstStyle/>
          <a:p>
            <a:r>
              <a:rPr lang="en-US" dirty="0"/>
              <a:t>Training LLMs: Tokenization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7CE13-BA8F-1396-75ED-555AA3E8B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 sz="4800">
              <a:solidFill>
                <a:schemeClr val="tx2"/>
              </a:solidFill>
            </a:endParaRPr>
          </a:p>
          <a:p>
            <a:pPr lvl="1"/>
            <a:endParaRPr lang="en-US" sz="4800">
              <a:solidFill>
                <a:schemeClr val="tx2"/>
              </a:solidFill>
            </a:endParaRPr>
          </a:p>
          <a:p>
            <a:pPr lvl="1"/>
            <a:endParaRPr lang="en-US" sz="4800">
              <a:solidFill>
                <a:schemeClr val="tx2"/>
              </a:solidFill>
            </a:endParaRPr>
          </a:p>
          <a:p>
            <a:pPr lvl="1"/>
            <a:endParaRPr lang="en-US" sz="4800">
              <a:solidFill>
                <a:schemeClr val="tx2"/>
              </a:solidFill>
            </a:endParaRPr>
          </a:p>
          <a:p>
            <a:pPr lvl="1"/>
            <a:endParaRPr lang="en-US" sz="4800">
              <a:solidFill>
                <a:schemeClr val="tx2"/>
              </a:solidFill>
            </a:endParaRPr>
          </a:p>
          <a:p>
            <a:pPr lvl="1"/>
            <a:endParaRPr lang="en-US" sz="4800">
              <a:solidFill>
                <a:schemeClr val="tx2"/>
              </a:solidFill>
            </a:endParaRPr>
          </a:p>
          <a:p>
            <a:pPr lvl="1"/>
            <a:endParaRPr lang="en-US" sz="480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DF5C2-1CC3-666D-3CD8-9B1C2000D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"/>
          <a:stretch/>
        </p:blipFill>
        <p:spPr bwMode="auto">
          <a:xfrm>
            <a:off x="3099816" y="4434840"/>
            <a:ext cx="31546800" cy="1365199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621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316461"/>
            <a:ext cx="31546800" cy="2514601"/>
          </a:xfrm>
        </p:spPr>
        <p:txBody>
          <a:bodyPr anchor="b">
            <a:normAutofit/>
          </a:bodyPr>
          <a:lstStyle/>
          <a:p>
            <a:br>
              <a:rPr lang="en-US" dirty="0"/>
            </a:br>
            <a:r>
              <a:rPr lang="en-US" dirty="0"/>
              <a:t>Training LLMs: Embedding</a:t>
            </a:r>
          </a:p>
        </p:txBody>
      </p:sp>
      <p:pic>
        <p:nvPicPr>
          <p:cNvPr id="14" name="Picture 13" descr="A diagram of a machine&#10;&#10;Description automatically generated">
            <a:extLst>
              <a:ext uri="{FF2B5EF4-FFF2-40B4-BE49-F238E27FC236}">
                <a16:creationId xmlns:a16="http://schemas.microsoft.com/office/drawing/2014/main" id="{511A65BD-8DA8-0A6E-A93A-190BB8298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88" y="4002882"/>
            <a:ext cx="28287823" cy="116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316461"/>
            <a:ext cx="31546800" cy="2514601"/>
          </a:xfrm>
        </p:spPr>
        <p:txBody>
          <a:bodyPr anchor="b">
            <a:normAutofit/>
          </a:bodyPr>
          <a:lstStyle/>
          <a:p>
            <a:br>
              <a:rPr lang="en-US" dirty="0"/>
            </a:br>
            <a:r>
              <a:rPr lang="en-US" dirty="0"/>
              <a:t>Training LLMs: Embedding</a:t>
            </a:r>
          </a:p>
        </p:txBody>
      </p:sp>
      <p:pic>
        <p:nvPicPr>
          <p:cNvPr id="5" name="Picture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26E67721-2F70-AE5E-CE2D-193EA42F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39" y="3690517"/>
            <a:ext cx="21813321" cy="148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90-8019-9247-FEDD-043B2840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35C92-3B53-F88E-CD13-110C9E2DC2C8}"/>
              </a:ext>
            </a:extLst>
          </p:cNvPr>
          <p:cNvSpPr txBox="1"/>
          <p:nvPr/>
        </p:nvSpPr>
        <p:spPr>
          <a:xfrm>
            <a:off x="903866" y="7310734"/>
            <a:ext cx="12653108" cy="706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6000" b="1" i="0" u="none" strike="noStrike" dirty="0">
                <a:solidFill>
                  <a:srgbClr val="76B900"/>
                </a:solidFill>
                <a:effectLst/>
                <a:latin typeface="NVIDIA Sans" panose="020B0503020203020204" pitchFamily="34" charset="0"/>
              </a:rPr>
              <a:t>Next-token prediction task </a:t>
            </a:r>
            <a:endParaRPr lang="en-US" sz="60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588A00"/>
                </a:solidFill>
                <a:latin typeface="NVIDIA Sans" panose="020B0503020203020204" pitchFamily="34" charset="0"/>
              </a:rPr>
              <a:t>Massively Multi-task learner capable of doing all sorts of tasks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</a:pPr>
            <a:endParaRPr lang="en-US" sz="6000" dirty="0">
              <a:solidFill>
                <a:srgbClr val="588A00"/>
              </a:solidFill>
              <a:latin typeface="NVIDIA Sans" panose="020B0503020203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6000" b="0" i="0" u="none" strike="noStrike" dirty="0">
              <a:solidFill>
                <a:srgbClr val="588A00"/>
              </a:solidFill>
              <a:effectLst/>
              <a:latin typeface="NVIDIA Sans" panose="020B0503020203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6000" b="1" dirty="0">
                <a:solidFill>
                  <a:srgbClr val="9E0000"/>
                </a:solidFill>
                <a:latin typeface="NVIDIA Sans" panose="020B0503020203020204" pitchFamily="34" charset="0"/>
              </a:rPr>
              <a:t>Hard to control the text generation</a:t>
            </a:r>
            <a:endParaRPr lang="en-US" sz="6000" b="1" dirty="0">
              <a:effectLst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C153E4-6047-0130-94E5-424CC08A8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742807"/>
              </p:ext>
            </p:extLst>
          </p:nvPr>
        </p:nvGraphicFramePr>
        <p:xfrm>
          <a:off x="13813971" y="3884593"/>
          <a:ext cx="21858163" cy="14800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35715">
                  <a:extLst>
                    <a:ext uri="{9D8B030D-6E8A-4147-A177-3AD203B41FA5}">
                      <a16:colId xmlns:a16="http://schemas.microsoft.com/office/drawing/2014/main" val="1780881087"/>
                    </a:ext>
                  </a:extLst>
                </a:gridCol>
                <a:gridCol w="16922448">
                  <a:extLst>
                    <a:ext uri="{9D8B030D-6E8A-4147-A177-3AD203B41FA5}">
                      <a16:colId xmlns:a16="http://schemas.microsoft.com/office/drawing/2014/main" val="1644647255"/>
                    </a:ext>
                  </a:extLst>
                </a:gridCol>
              </a:tblGrid>
              <a:tr h="2008199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sentence in pre-training that would teach that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806375"/>
                  </a:ext>
                </a:extLst>
              </a:tr>
              <a:tr h="18005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Grammar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In my free time, I like to {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code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, apples}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46354"/>
                  </a:ext>
                </a:extLst>
              </a:tr>
              <a:tr h="200819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Lexical Semantic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I went to the store to buy papaya, dragon fruit, and {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pineapples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, croissant}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31582"/>
                  </a:ext>
                </a:extLst>
              </a:tr>
              <a:tr h="200819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World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The capital of South Korea is {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Seoul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, Paris}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48408"/>
                  </a:ext>
                </a:extLst>
              </a:tr>
              <a:tr h="29594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Sentiment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Movie review: I was engaged and on the edge of my seat the whole time. The movie was {bad,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good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991042"/>
                  </a:ext>
                </a:extLst>
              </a:tr>
              <a:tr h="200819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Math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Arithmetic exam answer key: 3 + 8 + 4 = {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, 384}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39645"/>
                  </a:ext>
                </a:extLst>
              </a:tr>
              <a:tr h="200819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Translation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The word for pretty in Spanish is {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bonita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hola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35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6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90-8019-9247-FEDD-043B2840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pic>
        <p:nvPicPr>
          <p:cNvPr id="3" name="Picture 2" descr="Getting Started with Large Language Models for Enterprise Solutions | NVIDIA  Technical Blog">
            <a:extLst>
              <a:ext uri="{FF2B5EF4-FFF2-40B4-BE49-F238E27FC236}">
                <a16:creationId xmlns:a16="http://schemas.microsoft.com/office/drawing/2014/main" id="{E47E28B2-1646-7DC8-9E72-7A9CCF7E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83" y="3937609"/>
            <a:ext cx="23612057" cy="1329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88F0A-6AE9-9C93-9CD6-E43027DABEA6}"/>
              </a:ext>
            </a:extLst>
          </p:cNvPr>
          <p:cNvSpPr txBox="1"/>
          <p:nvPr/>
        </p:nvSpPr>
        <p:spPr>
          <a:xfrm>
            <a:off x="6453051" y="18183497"/>
            <a:ext cx="2314738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latin typeface="NVIDIA Sans" panose="020B0503020203020204" pitchFamily="34" charset="0"/>
                <a:cs typeface="NVIDIA Sans" panose="020B0503020203020204" pitchFamily="34" charset="0"/>
              </a:rPr>
              <a:t>Prompt Engineering is asking the right question to the LLM depending on your use case.</a:t>
            </a:r>
          </a:p>
        </p:txBody>
      </p:sp>
    </p:spTree>
    <p:extLst>
      <p:ext uri="{BB962C8B-B14F-4D97-AF65-F5344CB8AC3E}">
        <p14:creationId xmlns:p14="http://schemas.microsoft.com/office/powerpoint/2010/main" val="319235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5959-BF9A-7F4E-FC7B-C638E6E6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6395B-8ADA-CB5B-9EB1-1EAA0EE31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88" y="2982913"/>
            <a:ext cx="19281775" cy="4938712"/>
          </a:xfrm>
        </p:spPr>
        <p:txBody>
          <a:bodyPr/>
          <a:lstStyle/>
          <a:p>
            <a:r>
              <a:rPr lang="en-US" dirty="0"/>
              <a:t>Building LLM Applications with 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DAD4E8F-F6C6-0B97-F76D-AD56770C5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</p:spPr>
        <p:txBody>
          <a:bodyPr>
            <a:normAutofit/>
          </a:bodyPr>
          <a:lstStyle/>
          <a:p>
            <a:r>
              <a:rPr lang="en-US" sz="5400" dirty="0"/>
              <a:t>NVIDIA NIM</a:t>
            </a:r>
          </a:p>
        </p:txBody>
      </p:sp>
    </p:spTree>
    <p:extLst>
      <p:ext uri="{BB962C8B-B14F-4D97-AF65-F5344CB8AC3E}">
        <p14:creationId xmlns:p14="http://schemas.microsoft.com/office/powerpoint/2010/main" val="134746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60301A-EA3D-58F7-7A6E-C63A7B9F5EA9}"/>
              </a:ext>
            </a:extLst>
          </p:cNvPr>
          <p:cNvSpPr txBox="1">
            <a:spLocks/>
          </p:cNvSpPr>
          <p:nvPr/>
        </p:nvSpPr>
        <p:spPr>
          <a:xfrm>
            <a:off x="2551779" y="-246758"/>
            <a:ext cx="31546800" cy="2514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743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none" baseline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r>
              <a:rPr lang="en-US" dirty="0">
                <a:latin typeface="NVIDIA Sans"/>
                <a:cs typeface="NVIDIA Sans"/>
              </a:rPr>
              <a:t>NVIDIA NIM </a:t>
            </a:r>
            <a:r>
              <a:rPr lang="it-IT" dirty="0" err="1">
                <a:latin typeface="NVIDIA Sans"/>
                <a:cs typeface="NVIDIA Sans"/>
              </a:rPr>
              <a:t>Optimized</a:t>
            </a:r>
            <a:r>
              <a:rPr lang="it-IT" dirty="0">
                <a:latin typeface="NVIDIA Sans"/>
                <a:cs typeface="NVIDIA Sans"/>
              </a:rPr>
              <a:t> </a:t>
            </a:r>
            <a:r>
              <a:rPr lang="it-IT" dirty="0" err="1">
                <a:latin typeface="NVIDIA Sans"/>
                <a:cs typeface="NVIDIA Sans"/>
              </a:rPr>
              <a:t>Inference</a:t>
            </a:r>
            <a:r>
              <a:rPr lang="it-IT" dirty="0">
                <a:latin typeface="NVIDIA Sans"/>
                <a:cs typeface="NVIDIA Sans"/>
              </a:rPr>
              <a:t> </a:t>
            </a:r>
            <a:r>
              <a:rPr lang="it-IT" dirty="0" err="1">
                <a:latin typeface="NVIDIA Sans"/>
                <a:cs typeface="NVIDIA Sans"/>
              </a:rPr>
              <a:t>Microservices</a:t>
            </a:r>
            <a:endParaRPr lang="en-US" dirty="0">
              <a:latin typeface="NVIDIA Sans"/>
              <a:cs typeface="NVIDIA San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D3624E-2FD5-FDD9-D7E9-12F52A41E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5336" y="2465376"/>
            <a:ext cx="32773655" cy="1408176"/>
          </a:xfrm>
        </p:spPr>
        <p:txBody>
          <a:bodyPr lIns="91440" tIns="45720" rIns="91440" bIns="45720" anchor="t"/>
          <a:lstStyle/>
          <a:p>
            <a:r>
              <a:rPr lang="en-US" dirty="0"/>
              <a:t>NVIDIA NIM is the fastest way to deploy AI models on accelerated infrastructure across cloud, data center, and 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8FF13-E29C-36E9-01F3-57CB23690090}"/>
              </a:ext>
            </a:extLst>
          </p:cNvPr>
          <p:cNvSpPr txBox="1"/>
          <p:nvPr/>
        </p:nvSpPr>
        <p:spPr>
          <a:xfrm>
            <a:off x="22962465" y="5938308"/>
            <a:ext cx="1040868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743200">
              <a:spcBef>
                <a:spcPts val="1200"/>
              </a:spcBef>
              <a:defRPr/>
            </a:pPr>
            <a:r>
              <a:rPr lang="en-US" sz="4000" b="1">
                <a:solidFill>
                  <a:srgbClr val="76B900"/>
                </a:solidFill>
                <a:latin typeface="NVIDIA Sans"/>
                <a:cs typeface="NVIDIA Sans"/>
              </a:rPr>
              <a:t>Speed time to market </a:t>
            </a:r>
            <a:r>
              <a:rPr kumimoji="0" lang="en-US" sz="400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cs typeface="NVIDIA Sans"/>
              </a:rPr>
              <a:t>with prebuilt, contin</a:t>
            </a:r>
            <a:r>
              <a:rPr lang="en-US" sz="4000">
                <a:solidFill>
                  <a:srgbClr val="000000"/>
                </a:solidFill>
                <a:latin typeface="NVIDIA Sans"/>
                <a:cs typeface="NVIDIA Sans"/>
              </a:rPr>
              <a:t>uously maintained microservices</a:t>
            </a:r>
            <a:endParaRPr lang="en-US" sz="4000">
              <a:latin typeface="NVIDIA Sans"/>
              <a:cs typeface="NVIDIA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ED660-066E-4BAE-5B6B-2EB42EFC1167}"/>
              </a:ext>
            </a:extLst>
          </p:cNvPr>
          <p:cNvSpPr txBox="1"/>
          <p:nvPr/>
        </p:nvSpPr>
        <p:spPr>
          <a:xfrm>
            <a:off x="22962465" y="7772534"/>
            <a:ext cx="1138930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2743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/>
                <a:ea typeface="+mn-ea"/>
                <a:cs typeface="NVIDIA Sans"/>
              </a:rPr>
              <a:t>Empower </a:t>
            </a:r>
            <a:r>
              <a:rPr lang="en-US" sz="4000" b="1">
                <a:solidFill>
                  <a:srgbClr val="76B900"/>
                </a:solidFill>
                <a:latin typeface="NVIDIA Sans"/>
                <a:cs typeface="NVIDIA Sans"/>
              </a:rPr>
              <a:t>developers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/>
                <a:ea typeface="+mn-ea"/>
                <a:cs typeface="NVIDIA Sans"/>
              </a:rPr>
              <a:t>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VIDIA Sans"/>
                <a:cs typeface="NVIDIA Sans"/>
              </a:rPr>
              <a:t>with the latest AI models, standard APIs and enterprise tools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0F525-4AD5-6007-61AD-A0E83250B41B}"/>
              </a:ext>
            </a:extLst>
          </p:cNvPr>
          <p:cNvSpPr txBox="1"/>
          <p:nvPr/>
        </p:nvSpPr>
        <p:spPr>
          <a:xfrm>
            <a:off x="22962465" y="11440986"/>
            <a:ext cx="1170662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  <a:defRPr/>
            </a:pPr>
            <a:r>
              <a:rPr lang="en-US" sz="4000" b="1">
                <a:solidFill>
                  <a:schemeClr val="tx2"/>
                </a:solidFill>
                <a:latin typeface="NVIDIA Sans"/>
                <a:cs typeface="NVIDIA Sans"/>
              </a:rPr>
              <a:t>Boost accuracy </a:t>
            </a:r>
            <a:r>
              <a:rPr lang="en-US" sz="4000">
                <a:solidFill>
                  <a:schemeClr val="bg1"/>
                </a:solidFill>
                <a:latin typeface="NVIDIA Sans"/>
                <a:cs typeface="NVIDIA Sans"/>
              </a:rPr>
              <a:t>by tuning custom models from proprietary data sources​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AD79E-18D4-3366-463B-CE73817D3018}"/>
              </a:ext>
            </a:extLst>
          </p:cNvPr>
          <p:cNvSpPr txBox="1"/>
          <p:nvPr/>
        </p:nvSpPr>
        <p:spPr>
          <a:xfrm>
            <a:off x="22962464" y="9606760"/>
            <a:ext cx="1240652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Clr>
                <a:srgbClr val="76B900"/>
              </a:buClr>
              <a:buNone/>
              <a:defRPr/>
            </a:pPr>
            <a:r>
              <a:rPr lang="en-US" sz="4000" b="1">
                <a:solidFill>
                  <a:srgbClr val="76B900"/>
                </a:solidFill>
                <a:latin typeface="NVIDIA Sans"/>
                <a:cs typeface="NVIDIA Sans"/>
              </a:rPr>
              <a:t>Optimize throughput </a:t>
            </a:r>
            <a:r>
              <a:rPr lang="en-US" sz="4000">
                <a:solidFill>
                  <a:schemeClr val="bg1"/>
                </a:solidFill>
                <a:latin typeface="NVIDIA Sans"/>
                <a:cs typeface="NVIDIA Sans"/>
              </a:rPr>
              <a:t>and latency to maximize token generation and responsiveness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6118D-41A7-7F9B-2150-DC959D05B6B7}"/>
              </a:ext>
            </a:extLst>
          </p:cNvPr>
          <p:cNvSpPr txBox="1"/>
          <p:nvPr/>
        </p:nvSpPr>
        <p:spPr>
          <a:xfrm>
            <a:off x="22962464" y="12978681"/>
            <a:ext cx="12885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7432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/>
                <a:ea typeface="+mn-ea"/>
                <a:cs typeface="NVIDIA Sans"/>
              </a:rPr>
              <a:t>Deploy in production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VIDIA Sans"/>
                <a:ea typeface="+mn-ea"/>
                <a:cs typeface="NVIDIA Sans"/>
              </a:rPr>
              <a:t>with API stability, security patching, quality assurance and enterprise support​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53584-CDDD-F7A6-F9F8-B272291F11D3}"/>
              </a:ext>
            </a:extLst>
          </p:cNvPr>
          <p:cNvSpPr txBox="1"/>
          <p:nvPr/>
        </p:nvSpPr>
        <p:spPr>
          <a:xfrm>
            <a:off x="22962465" y="4104082"/>
            <a:ext cx="10408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n-US" sz="4000" b="1" dirty="0">
                <a:solidFill>
                  <a:schemeClr val="tx2"/>
                </a:solidFill>
                <a:latin typeface="NVIDIA Sans"/>
                <a:cs typeface="NVIDIA Sans"/>
              </a:rPr>
              <a:t>Deploy anywhere with security and control </a:t>
            </a:r>
            <a:r>
              <a:rPr lang="en-US" sz="4000" dirty="0">
                <a:solidFill>
                  <a:srgbClr val="000000"/>
                </a:solidFill>
                <a:latin typeface="NVIDIA Sans"/>
                <a:cs typeface="NVIDIA Sans"/>
              </a:rPr>
              <a:t>of AI applications and data</a:t>
            </a:r>
            <a:endParaRPr lang="en-US" sz="4000" dirty="0">
              <a:latin typeface="NVIDIA Sans"/>
              <a:cs typeface="NVIDIA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050A57-6540-3EF0-D5D5-7FB5CDCCED91}"/>
              </a:ext>
            </a:extLst>
          </p:cNvPr>
          <p:cNvGrpSpPr/>
          <p:nvPr/>
        </p:nvGrpSpPr>
        <p:grpSpPr>
          <a:xfrm>
            <a:off x="5625534" y="11654115"/>
            <a:ext cx="14380299" cy="2733260"/>
            <a:chOff x="6039541" y="12766279"/>
            <a:chExt cx="14380299" cy="2733260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9F3257D3-2436-605A-2091-7D7B71CCF05A}"/>
                </a:ext>
              </a:extLst>
            </p:cNvPr>
            <p:cNvSpPr/>
            <p:nvPr/>
          </p:nvSpPr>
          <p:spPr>
            <a:xfrm>
              <a:off x="16230519" y="12766279"/>
              <a:ext cx="4189321" cy="2733260"/>
            </a:xfrm>
            <a:prstGeom prst="diamond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F5EEF6-20D3-F9E9-16F7-BD2811375B08}"/>
                </a:ext>
              </a:extLst>
            </p:cNvPr>
            <p:cNvSpPr txBox="1"/>
            <p:nvPr/>
          </p:nvSpPr>
          <p:spPr>
            <a:xfrm>
              <a:off x="6039541" y="14044679"/>
              <a:ext cx="7446998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VIDIA Sans"/>
                  <a:ea typeface="+mn-ea"/>
                  <a:cs typeface="NVIDIA Sans"/>
                </a:rPr>
                <a:t>Optimized inference engines </a:t>
              </a:r>
            </a:p>
          </p:txBody>
        </p:sp>
        <p:cxnSp>
          <p:nvCxnSpPr>
            <p:cNvPr id="18" name="Connector: Elbow 33">
              <a:extLst>
                <a:ext uri="{FF2B5EF4-FFF2-40B4-BE49-F238E27FC236}">
                  <a16:creationId xmlns:a16="http://schemas.microsoft.com/office/drawing/2014/main" id="{5CAFB832-5596-089C-BA3B-DB3A822E6C6F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rot="10800000" flipV="1">
              <a:off x="13486539" y="14132908"/>
              <a:ext cx="2743980" cy="265713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703C2A4-80BA-05EA-7FAF-069231849DBF}"/>
              </a:ext>
            </a:extLst>
          </p:cNvPr>
          <p:cNvSpPr txBox="1"/>
          <p:nvPr/>
        </p:nvSpPr>
        <p:spPr>
          <a:xfrm>
            <a:off x="15137457" y="4260875"/>
            <a:ext cx="55474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R="0" lvl="0" indent="0" algn="ctr" defTabSz="33248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cap="all" dirty="0">
                <a:latin typeface="NVIDIA Sans"/>
              </a:rPr>
              <a:t>NVIDIA NIM 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5DCC35-D91A-CAAD-2057-5E74A7B8B1B4}"/>
              </a:ext>
            </a:extLst>
          </p:cNvPr>
          <p:cNvGrpSpPr/>
          <p:nvPr/>
        </p:nvGrpSpPr>
        <p:grpSpPr>
          <a:xfrm>
            <a:off x="5625534" y="10648932"/>
            <a:ext cx="14380299" cy="2733260"/>
            <a:chOff x="6039541" y="11761096"/>
            <a:chExt cx="14380299" cy="2733260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CC40D716-2420-6A79-36A0-4F7E5BFA4B2C}"/>
                </a:ext>
              </a:extLst>
            </p:cNvPr>
            <p:cNvSpPr/>
            <p:nvPr/>
          </p:nvSpPr>
          <p:spPr>
            <a:xfrm>
              <a:off x="16230519" y="11761096"/>
              <a:ext cx="4189321" cy="273326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01BADB-78E3-A21E-2D2B-188E5A345777}"/>
                </a:ext>
              </a:extLst>
            </p:cNvPr>
            <p:cNvSpPr txBox="1"/>
            <p:nvPr/>
          </p:nvSpPr>
          <p:spPr>
            <a:xfrm>
              <a:off x="6039541" y="12365155"/>
              <a:ext cx="560176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VIDIA Sans"/>
                  <a:ea typeface="+mn-ea"/>
                  <a:cs typeface="NVIDIA Sans"/>
                </a:rPr>
                <a:t>Domain specific code</a:t>
              </a:r>
            </a:p>
          </p:txBody>
        </p:sp>
        <p:cxnSp>
          <p:nvCxnSpPr>
            <p:cNvPr id="23" name="Connector: Elbow 38">
              <a:extLst>
                <a:ext uri="{FF2B5EF4-FFF2-40B4-BE49-F238E27FC236}">
                  <a16:creationId xmlns:a16="http://schemas.microsoft.com/office/drawing/2014/main" id="{1FDA00E6-7DDB-12C4-456F-B25453485DCD}"/>
                </a:ext>
              </a:extLst>
            </p:cNvPr>
            <p:cNvCxnSpPr>
              <a:cxnSpLocks/>
              <a:stCxn id="21" idx="1"/>
              <a:endCxn id="22" idx="3"/>
            </p:cNvCxnSpPr>
            <p:nvPr/>
          </p:nvCxnSpPr>
          <p:spPr>
            <a:xfrm rot="10800000">
              <a:off x="11641305" y="12719098"/>
              <a:ext cx="4589214" cy="40862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6CEB50-56AE-72DC-EDF2-CB6B7E252B37}"/>
              </a:ext>
            </a:extLst>
          </p:cNvPr>
          <p:cNvGrpSpPr/>
          <p:nvPr/>
        </p:nvGrpSpPr>
        <p:grpSpPr>
          <a:xfrm>
            <a:off x="5625534" y="9643749"/>
            <a:ext cx="14380299" cy="2733260"/>
            <a:chOff x="6039541" y="10755913"/>
            <a:chExt cx="14380299" cy="2733260"/>
          </a:xfrm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2632AF55-1121-F7BA-28FB-5B2A942E65B7}"/>
                </a:ext>
              </a:extLst>
            </p:cNvPr>
            <p:cNvSpPr/>
            <p:nvPr/>
          </p:nvSpPr>
          <p:spPr>
            <a:xfrm>
              <a:off x="16230519" y="10755913"/>
              <a:ext cx="4189321" cy="2733260"/>
            </a:xfrm>
            <a:prstGeom prst="diamond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0D8BBF-0F26-DE02-6749-4AA23A320E84}"/>
                </a:ext>
              </a:extLst>
            </p:cNvPr>
            <p:cNvSpPr txBox="1"/>
            <p:nvPr/>
          </p:nvSpPr>
          <p:spPr>
            <a:xfrm>
              <a:off x="6039541" y="10803424"/>
              <a:ext cx="7446998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VIDIA Sans"/>
                  <a:ea typeface="+mn-ea"/>
                  <a:cs typeface="NVIDIA Sans"/>
                </a:rPr>
                <a:t>Support for custom models</a:t>
              </a:r>
            </a:p>
          </p:txBody>
        </p:sp>
        <p:cxnSp>
          <p:nvCxnSpPr>
            <p:cNvPr id="27" name="Connector: Elbow 43">
              <a:extLst>
                <a:ext uri="{FF2B5EF4-FFF2-40B4-BE49-F238E27FC236}">
                  <a16:creationId xmlns:a16="http://schemas.microsoft.com/office/drawing/2014/main" id="{CAC9EDC8-3CAA-05BE-4728-4D666E169F40}"/>
                </a:ext>
              </a:extLst>
            </p:cNvPr>
            <p:cNvCxnSpPr>
              <a:cxnSpLocks/>
              <a:stCxn id="25" idx="1"/>
              <a:endCxn id="26" idx="3"/>
            </p:cNvCxnSpPr>
            <p:nvPr/>
          </p:nvCxnSpPr>
          <p:spPr>
            <a:xfrm rot="10800000">
              <a:off x="13486539" y="11157367"/>
              <a:ext cx="2743980" cy="965176"/>
            </a:xfrm>
            <a:prstGeom prst="bentConnector3">
              <a:avLst>
                <a:gd name="adj1" fmla="val 63538"/>
              </a:avLst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0A79B4-E9A9-FACF-800D-49C06CD94CE4}"/>
              </a:ext>
            </a:extLst>
          </p:cNvPr>
          <p:cNvGrpSpPr/>
          <p:nvPr/>
        </p:nvGrpSpPr>
        <p:grpSpPr>
          <a:xfrm>
            <a:off x="5625534" y="8161998"/>
            <a:ext cx="14380299" cy="3209828"/>
            <a:chOff x="6039541" y="9274162"/>
            <a:chExt cx="14380299" cy="3209828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AB4B0A15-6B0A-EA53-8124-B45C7917FC87}"/>
                </a:ext>
              </a:extLst>
            </p:cNvPr>
            <p:cNvSpPr/>
            <p:nvPr/>
          </p:nvSpPr>
          <p:spPr>
            <a:xfrm>
              <a:off x="16230519" y="9750730"/>
              <a:ext cx="4189321" cy="2733260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2F1F57-EF69-1BA6-DAFB-DD9D8D766674}"/>
                </a:ext>
              </a:extLst>
            </p:cNvPr>
            <p:cNvSpPr txBox="1"/>
            <p:nvPr/>
          </p:nvSpPr>
          <p:spPr>
            <a:xfrm>
              <a:off x="6039541" y="9274162"/>
              <a:ext cx="61140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rPr>
                <a:t>Industry standard APIs</a:t>
              </a:r>
            </a:p>
          </p:txBody>
        </p:sp>
        <p:cxnSp>
          <p:nvCxnSpPr>
            <p:cNvPr id="31" name="Connector: Elbow 49">
              <a:extLst>
                <a:ext uri="{FF2B5EF4-FFF2-40B4-BE49-F238E27FC236}">
                  <a16:creationId xmlns:a16="http://schemas.microsoft.com/office/drawing/2014/main" id="{E161031D-D865-97D9-D7E9-F7AACB9A8BD6}"/>
                </a:ext>
              </a:extLst>
            </p:cNvPr>
            <p:cNvCxnSpPr>
              <a:cxnSpLocks/>
              <a:stCxn id="29" idx="1"/>
              <a:endCxn id="30" idx="3"/>
            </p:cNvCxnSpPr>
            <p:nvPr/>
          </p:nvCxnSpPr>
          <p:spPr>
            <a:xfrm rot="10800000">
              <a:off x="12153593" y="9628106"/>
              <a:ext cx="4076927" cy="1489255"/>
            </a:xfrm>
            <a:prstGeom prst="bentConnector3">
              <a:avLst>
                <a:gd name="adj1" fmla="val 24067"/>
              </a:avLst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0E6688-B46A-26BE-57CE-F69E0FB78185}"/>
              </a:ext>
            </a:extLst>
          </p:cNvPr>
          <p:cNvGrpSpPr/>
          <p:nvPr/>
        </p:nvGrpSpPr>
        <p:grpSpPr>
          <a:xfrm>
            <a:off x="5625534" y="6544917"/>
            <a:ext cx="10275089" cy="1216529"/>
            <a:chOff x="6039541" y="7657081"/>
            <a:chExt cx="10275089" cy="1216529"/>
          </a:xfrm>
        </p:grpSpPr>
        <p:cxnSp>
          <p:nvCxnSpPr>
            <p:cNvPr id="33" name="Connector: Elbow 53">
              <a:extLst>
                <a:ext uri="{FF2B5EF4-FFF2-40B4-BE49-F238E27FC236}">
                  <a16:creationId xmlns:a16="http://schemas.microsoft.com/office/drawing/2014/main" id="{3F2B3AE3-9328-0D01-7AE9-6DF3002B77C1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rot="10800000">
              <a:off x="14401801" y="8011024"/>
              <a:ext cx="1912829" cy="862586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093081-9959-27BA-7678-D77CD495682B}"/>
                </a:ext>
              </a:extLst>
            </p:cNvPr>
            <p:cNvSpPr txBox="1"/>
            <p:nvPr/>
          </p:nvSpPr>
          <p:spPr>
            <a:xfrm>
              <a:off x="6039541" y="7657081"/>
              <a:ext cx="8362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rPr>
                <a:t>Prebuilt container and Helm chart</a:t>
              </a:r>
            </a:p>
          </p:txBody>
        </p:sp>
      </p:grpSp>
      <p:pic>
        <p:nvPicPr>
          <p:cNvPr id="35" name="Picture 34" descr="A black hexagon with green balls&#10;&#10;Description automatically generated">
            <a:extLst>
              <a:ext uri="{FF2B5EF4-FFF2-40B4-BE49-F238E27FC236}">
                <a16:creationId xmlns:a16="http://schemas.microsoft.com/office/drawing/2014/main" id="{6812D9C7-E62A-CA07-6562-EFA34EA5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622" y="5302272"/>
            <a:ext cx="3946742" cy="52255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347D81-259B-6978-DE4C-72956C5C6235}"/>
              </a:ext>
            </a:extLst>
          </p:cNvPr>
          <p:cNvGrpSpPr/>
          <p:nvPr/>
        </p:nvGrpSpPr>
        <p:grpSpPr>
          <a:xfrm>
            <a:off x="1648869" y="16457000"/>
            <a:ext cx="33720122" cy="3036025"/>
            <a:chOff x="1413299" y="4745307"/>
            <a:chExt cx="33720122" cy="303602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5F06FB-3DE0-C105-291E-BD81BD8C991F}"/>
                </a:ext>
              </a:extLst>
            </p:cNvPr>
            <p:cNvGrpSpPr/>
            <p:nvPr/>
          </p:nvGrpSpPr>
          <p:grpSpPr>
            <a:xfrm>
              <a:off x="7153231" y="4786195"/>
              <a:ext cx="27980190" cy="2596088"/>
              <a:chOff x="7153231" y="4786195"/>
              <a:chExt cx="27980190" cy="2596088"/>
            </a:xfrm>
          </p:grpSpPr>
          <p:pic>
            <p:nvPicPr>
              <p:cNvPr id="75" name="Picture 14" descr="BioNeMo Drug Discovery Cloud Service | NVIDIA">
                <a:extLst>
                  <a:ext uri="{FF2B5EF4-FFF2-40B4-BE49-F238E27FC236}">
                    <a16:creationId xmlns:a16="http://schemas.microsoft.com/office/drawing/2014/main" id="{65B58403-E17F-7A3A-B807-987E813C18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99" t="878" r="18834" b="1105"/>
              <a:stretch/>
            </p:blipFill>
            <p:spPr bwMode="auto">
              <a:xfrm>
                <a:off x="32609962" y="4805389"/>
                <a:ext cx="2523459" cy="2563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32" descr="DiffDock: Diffusion Steps, Twists, and Turns for Molecular Docking">
                <a:extLst>
                  <a:ext uri="{FF2B5EF4-FFF2-40B4-BE49-F238E27FC236}">
                    <a16:creationId xmlns:a16="http://schemas.microsoft.com/office/drawing/2014/main" id="{8BBF93B8-C6E5-26F3-376E-3798FBADFEE1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4" t="722" r="28291" b="-722"/>
              <a:stretch/>
            </p:blipFill>
            <p:spPr bwMode="auto">
              <a:xfrm>
                <a:off x="29757971" y="4818715"/>
                <a:ext cx="2560320" cy="25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30" descr="VISTA-3D | NVIDIA NGC">
                <a:extLst>
                  <a:ext uri="{FF2B5EF4-FFF2-40B4-BE49-F238E27FC236}">
                    <a16:creationId xmlns:a16="http://schemas.microsoft.com/office/drawing/2014/main" id="{26CD3CD4-FFF5-EA86-F502-BFC3815328D8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47" t="3976" r="27445" b="6591"/>
              <a:stretch/>
            </p:blipFill>
            <p:spPr bwMode="auto">
              <a:xfrm>
                <a:off x="26935777" y="4821963"/>
                <a:ext cx="2560320" cy="25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8" descr="ESMFold Full Tutorial | How to use ESM-Fold for your research - YouTube">
                <a:extLst>
                  <a:ext uri="{FF2B5EF4-FFF2-40B4-BE49-F238E27FC236}">
                    <a16:creationId xmlns:a16="http://schemas.microsoft.com/office/drawing/2014/main" id="{9950172D-B049-80B4-A60E-4DDCD6A60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83" r="56199"/>
              <a:stretch/>
            </p:blipFill>
            <p:spPr bwMode="auto">
              <a:xfrm>
                <a:off x="24076552" y="4818716"/>
                <a:ext cx="2556588" cy="2541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4">
                <a:extLst>
                  <a:ext uri="{FF2B5EF4-FFF2-40B4-BE49-F238E27FC236}">
                    <a16:creationId xmlns:a16="http://schemas.microsoft.com/office/drawing/2014/main" id="{1B888604-DE4D-2A18-C1AA-0E051C1CF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9" r="7001"/>
              <a:stretch/>
            </p:blipFill>
            <p:spPr bwMode="auto">
              <a:xfrm>
                <a:off x="18422292" y="4818717"/>
                <a:ext cx="2560320" cy="25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6" descr="NVIDIA Omniverse Audio2Face Available Later This Week in Open Beta | NVIDIA  Technical Blog">
                <a:extLst>
                  <a:ext uri="{FF2B5EF4-FFF2-40B4-BE49-F238E27FC236}">
                    <a16:creationId xmlns:a16="http://schemas.microsoft.com/office/drawing/2014/main" id="{81CFC2E7-7DD7-B400-2D6D-1A4913B8D963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8" t="5614" r="37530" b="3485"/>
              <a:stretch/>
            </p:blipFill>
            <p:spPr bwMode="auto">
              <a:xfrm>
                <a:off x="21250626" y="4800154"/>
                <a:ext cx="2560320" cy="25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8" descr="Generative AI by Getty Images Nvidia Art Copyright | Hypebeast">
                <a:extLst>
                  <a:ext uri="{FF2B5EF4-FFF2-40B4-BE49-F238E27FC236}">
                    <a16:creationId xmlns:a16="http://schemas.microsoft.com/office/drawing/2014/main" id="{74A21902-F1D6-BB5F-9BBB-282FAA501E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1" t="-659" r="26566" b="659"/>
              <a:stretch/>
            </p:blipFill>
            <p:spPr bwMode="auto">
              <a:xfrm>
                <a:off x="15559072" y="4804380"/>
                <a:ext cx="2541292" cy="2573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6" descr="NVIDIA NeMo Retriever for Generative AI in Enterprises Announed -  StorageReview.com">
                <a:extLst>
                  <a:ext uri="{FF2B5EF4-FFF2-40B4-BE49-F238E27FC236}">
                    <a16:creationId xmlns:a16="http://schemas.microsoft.com/office/drawing/2014/main" id="{CB0787F2-0859-FAA7-1858-90C4E084B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89961" y="4808118"/>
                <a:ext cx="2554862" cy="2554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4" descr="Adept Fuyu-Heavy: A new multimodal model">
                <a:extLst>
                  <a:ext uri="{FF2B5EF4-FFF2-40B4-BE49-F238E27FC236}">
                    <a16:creationId xmlns:a16="http://schemas.microsoft.com/office/drawing/2014/main" id="{9B6E6F0B-FC55-B2C4-3C70-522E55656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1907" y="4805389"/>
                <a:ext cx="2560320" cy="25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313EBA6-13D2-0183-C202-E604B8FD87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0818" t="4" r="10703" b="-4"/>
              <a:stretch/>
            </p:blipFill>
            <p:spPr>
              <a:xfrm>
                <a:off x="7153231" y="4786195"/>
                <a:ext cx="2577395" cy="2560320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21B735-428D-C872-005D-F60C9FC12935}"/>
                </a:ext>
              </a:extLst>
            </p:cNvPr>
            <p:cNvSpPr/>
            <p:nvPr/>
          </p:nvSpPr>
          <p:spPr>
            <a:xfrm>
              <a:off x="32566025" y="4814820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756DF0C-6BEE-BEFE-CA67-31ABC5807C24}"/>
                </a:ext>
              </a:extLst>
            </p:cNvPr>
            <p:cNvSpPr/>
            <p:nvPr/>
          </p:nvSpPr>
          <p:spPr>
            <a:xfrm>
              <a:off x="7137819" y="4757247"/>
              <a:ext cx="2578608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04F2AA-9826-3CA6-6CD4-2AB1701D0036}"/>
                </a:ext>
              </a:extLst>
            </p:cNvPr>
            <p:cNvSpPr/>
            <p:nvPr/>
          </p:nvSpPr>
          <p:spPr>
            <a:xfrm>
              <a:off x="12784645" y="4820519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219246-2239-8E68-B75C-D5473B708CD0}"/>
                </a:ext>
              </a:extLst>
            </p:cNvPr>
            <p:cNvSpPr/>
            <p:nvPr/>
          </p:nvSpPr>
          <p:spPr>
            <a:xfrm>
              <a:off x="9973044" y="4779633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024E41-98E7-DAEA-0295-890729ED7160}"/>
                </a:ext>
              </a:extLst>
            </p:cNvPr>
            <p:cNvSpPr/>
            <p:nvPr/>
          </p:nvSpPr>
          <p:spPr>
            <a:xfrm>
              <a:off x="15547437" y="4816248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30A251-8EE8-DC5F-44F9-942893B0BA6B}"/>
                </a:ext>
              </a:extLst>
            </p:cNvPr>
            <p:cNvSpPr/>
            <p:nvPr/>
          </p:nvSpPr>
          <p:spPr>
            <a:xfrm>
              <a:off x="18407471" y="4814820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5822C4-D464-CCE9-AC67-4357F7057774}"/>
                </a:ext>
              </a:extLst>
            </p:cNvPr>
            <p:cNvSpPr/>
            <p:nvPr/>
          </p:nvSpPr>
          <p:spPr>
            <a:xfrm>
              <a:off x="21239181" y="4814820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B94CA2-FE2F-B830-1621-FD21EA1BB709}"/>
                </a:ext>
              </a:extLst>
            </p:cNvPr>
            <p:cNvSpPr/>
            <p:nvPr/>
          </p:nvSpPr>
          <p:spPr>
            <a:xfrm>
              <a:off x="24070891" y="4814820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B14E263-AA76-7152-89F6-5F9CF46AE3E8}"/>
                </a:ext>
              </a:extLst>
            </p:cNvPr>
            <p:cNvSpPr/>
            <p:nvPr/>
          </p:nvSpPr>
          <p:spPr>
            <a:xfrm>
              <a:off x="26902601" y="4814820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B9B2413-C5B4-1043-CD66-828C32AA6526}"/>
                </a:ext>
              </a:extLst>
            </p:cNvPr>
            <p:cNvSpPr/>
            <p:nvPr/>
          </p:nvSpPr>
          <p:spPr>
            <a:xfrm>
              <a:off x="29734311" y="4814820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8B8E3C-0C83-B37E-7261-BECB845A033A}"/>
                </a:ext>
              </a:extLst>
            </p:cNvPr>
            <p:cNvSpPr txBox="1"/>
            <p:nvPr/>
          </p:nvSpPr>
          <p:spPr>
            <a:xfrm>
              <a:off x="26911464" y="6758749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cap="all"/>
                <a:t>VISTA-3D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28FB53-D219-40D2-96E5-9A912F4B97D8}"/>
                </a:ext>
              </a:extLst>
            </p:cNvPr>
            <p:cNvSpPr txBox="1"/>
            <p:nvPr/>
          </p:nvSpPr>
          <p:spPr>
            <a:xfrm>
              <a:off x="29742284" y="6758749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cap="all" err="1"/>
                <a:t>DiffDock</a:t>
              </a:r>
              <a:endParaRPr lang="en-US" sz="2000" cap="all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4908BE-BDB3-366E-483F-390803665C5E}"/>
                </a:ext>
              </a:extLst>
            </p:cNvPr>
            <p:cNvSpPr txBox="1"/>
            <p:nvPr/>
          </p:nvSpPr>
          <p:spPr>
            <a:xfrm>
              <a:off x="7070673" y="6760678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cap="all"/>
                <a:t>Gemma 7B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1C458F-8107-EF48-35AA-1EB9EF053718}"/>
                </a:ext>
              </a:extLst>
            </p:cNvPr>
            <p:cNvSpPr txBox="1"/>
            <p:nvPr/>
          </p:nvSpPr>
          <p:spPr>
            <a:xfrm>
              <a:off x="9901493" y="6760678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cap="all" err="1"/>
                <a:t>FuYu</a:t>
              </a:r>
              <a:r>
                <a:rPr lang="en-US" sz="2000" cap="all"/>
                <a:t>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9C3685-27B2-69FA-2EE3-948CBDF23DAB}"/>
                </a:ext>
              </a:extLst>
            </p:cNvPr>
            <p:cNvSpPr txBox="1"/>
            <p:nvPr/>
          </p:nvSpPr>
          <p:spPr>
            <a:xfrm>
              <a:off x="15563133" y="6760678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cap="all"/>
                <a:t>AI Generator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2FA9DA-97D8-F7D0-82F0-69BD6BAE9559}"/>
                </a:ext>
              </a:extLst>
            </p:cNvPr>
            <p:cNvSpPr txBox="1"/>
            <p:nvPr/>
          </p:nvSpPr>
          <p:spPr>
            <a:xfrm>
              <a:off x="21249824" y="6758749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cap="all"/>
                <a:t>Audio2Face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518A54-5920-58C3-2CC0-614EF8DE1681}"/>
                </a:ext>
              </a:extLst>
            </p:cNvPr>
            <p:cNvSpPr txBox="1"/>
            <p:nvPr/>
          </p:nvSpPr>
          <p:spPr>
            <a:xfrm>
              <a:off x="24080644" y="6758749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cap="all"/>
                <a:t>ESM Fold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1F8B02-ADA0-7666-A0AA-D7C57A3BFF53}"/>
                </a:ext>
              </a:extLst>
            </p:cNvPr>
            <p:cNvSpPr txBox="1"/>
            <p:nvPr/>
          </p:nvSpPr>
          <p:spPr>
            <a:xfrm>
              <a:off x="32573101" y="6758749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err="1"/>
                <a:t>MolMIM</a:t>
              </a:r>
              <a:endParaRPr lang="en-US" sz="20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25F7ED-5AE0-0C2D-708F-46BFCCB218BE}"/>
                </a:ext>
              </a:extLst>
            </p:cNvPr>
            <p:cNvSpPr txBox="1"/>
            <p:nvPr/>
          </p:nvSpPr>
          <p:spPr>
            <a:xfrm>
              <a:off x="12732313" y="6760678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cap="all"/>
                <a:t>NeMo Retriever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7040B0-A31D-0296-B86C-1E6A7E8008A7}"/>
                </a:ext>
              </a:extLst>
            </p:cNvPr>
            <p:cNvSpPr txBox="1"/>
            <p:nvPr/>
          </p:nvSpPr>
          <p:spPr>
            <a:xfrm>
              <a:off x="18419004" y="6758749"/>
              <a:ext cx="256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cap="all"/>
                <a:t>3D Generator</a:t>
              </a:r>
            </a:p>
          </p:txBody>
        </p:sp>
        <p:pic>
          <p:nvPicPr>
            <p:cNvPr id="63" name="Picture 4">
              <a:extLst>
                <a:ext uri="{FF2B5EF4-FFF2-40B4-BE49-F238E27FC236}">
                  <a16:creationId xmlns:a16="http://schemas.microsoft.com/office/drawing/2014/main" id="{9BCD1B67-6B27-3E69-DEA6-A24756B92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4279" y="7543360"/>
              <a:ext cx="1298027" cy="23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 descr="A llama wearing sunglasses in a plane&#10;&#10;Description automatically generated">
              <a:extLst>
                <a:ext uri="{FF2B5EF4-FFF2-40B4-BE49-F238E27FC236}">
                  <a16:creationId xmlns:a16="http://schemas.microsoft.com/office/drawing/2014/main" id="{DCEF1E77-A1EB-CCB6-D793-E7049D91B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36341" y="4766999"/>
              <a:ext cx="2593491" cy="2560320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8ED5D4F-37B1-A975-0D0B-BD836A351836}"/>
                </a:ext>
              </a:extLst>
            </p:cNvPr>
            <p:cNvSpPr/>
            <p:nvPr/>
          </p:nvSpPr>
          <p:spPr>
            <a:xfrm>
              <a:off x="1446159" y="4766999"/>
              <a:ext cx="2560320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70" name="TextBox 31">
              <a:extLst>
                <a:ext uri="{FF2B5EF4-FFF2-40B4-BE49-F238E27FC236}">
                  <a16:creationId xmlns:a16="http://schemas.microsoft.com/office/drawing/2014/main" id="{E06DC91F-9697-63DD-3C80-3EBE58D3E8EA}"/>
                </a:ext>
              </a:extLst>
            </p:cNvPr>
            <p:cNvSpPr txBox="1"/>
            <p:nvPr/>
          </p:nvSpPr>
          <p:spPr>
            <a:xfrm>
              <a:off x="1413299" y="6758749"/>
              <a:ext cx="256032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cs typeface="NVIDIA Sans"/>
                </a:rPr>
                <a:t>LLAMA 3.1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F86353-256E-25C5-8538-4AB29832D439}"/>
                </a:ext>
              </a:extLst>
            </p:cNvPr>
            <p:cNvSpPr>
              <a:spLocks/>
            </p:cNvSpPr>
            <p:nvPr/>
          </p:nvSpPr>
          <p:spPr>
            <a:xfrm>
              <a:off x="4237242" y="4745307"/>
              <a:ext cx="2578608" cy="256032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8000">
                  <a:schemeClr val="bg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73" name="Picture 72" descr="A computer screen with a light in the window&#10;&#10;Description automatically generated">
              <a:extLst>
                <a:ext uri="{FF2B5EF4-FFF2-40B4-BE49-F238E27FC236}">
                  <a16:creationId xmlns:a16="http://schemas.microsoft.com/office/drawing/2014/main" id="{BE4D11C0-3BED-D889-9F56-07550674E91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6"/>
            <a:srcRect l="8657" r="1123"/>
            <a:stretch/>
          </p:blipFill>
          <p:spPr>
            <a:xfrm>
              <a:off x="4249596" y="4786195"/>
              <a:ext cx="2578608" cy="256032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F2D5619-BCEA-FFC4-B564-39C3F5497268}"/>
              </a:ext>
            </a:extLst>
          </p:cNvPr>
          <p:cNvSpPr txBox="1"/>
          <p:nvPr/>
        </p:nvSpPr>
        <p:spPr>
          <a:xfrm>
            <a:off x="4492125" y="18537176"/>
            <a:ext cx="256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MIXTRAL 8x7B</a:t>
            </a:r>
          </a:p>
        </p:txBody>
      </p:sp>
    </p:spTree>
    <p:extLst>
      <p:ext uri="{BB962C8B-B14F-4D97-AF65-F5344CB8AC3E}">
        <p14:creationId xmlns:p14="http://schemas.microsoft.com/office/powerpoint/2010/main" val="289632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88" y="2982913"/>
            <a:ext cx="19281775" cy="4938712"/>
          </a:xfrm>
        </p:spPr>
        <p:txBody>
          <a:bodyPr/>
          <a:lstStyle/>
          <a:p>
            <a:r>
              <a:rPr lang="en-US" dirty="0"/>
              <a:t>Building LLM Applications with 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5569F-7948-B193-72B6-FFAB8BAEC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5" b="33887"/>
          <a:stretch/>
        </p:blipFill>
        <p:spPr bwMode="auto">
          <a:xfrm>
            <a:off x="5283200" y="14782292"/>
            <a:ext cx="26009600" cy="54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C0862-EFC6-7D1E-9C56-CEFDF6028247}"/>
              </a:ext>
            </a:extLst>
          </p:cNvPr>
          <p:cNvSpPr txBox="1"/>
          <p:nvPr/>
        </p:nvSpPr>
        <p:spPr>
          <a:xfrm>
            <a:off x="9144000" y="10102334"/>
            <a:ext cx="1828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F709850-7DB8-A0BE-8139-7F17BB835196}"/>
              </a:ext>
            </a:extLst>
          </p:cNvPr>
          <p:cNvSpPr/>
          <p:nvPr/>
        </p:nvSpPr>
        <p:spPr>
          <a:xfrm>
            <a:off x="27432000" y="17487900"/>
            <a:ext cx="3371850" cy="2314575"/>
          </a:xfrm>
          <a:prstGeom prst="fram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bIns="91440" rtlCol="0" anchor="ctr"/>
          <a:lstStyle/>
          <a:p>
            <a:pPr algn="ctr"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B631940C-C892-0CA8-6E81-A1A1D6A870CA}"/>
              </a:ext>
            </a:extLst>
          </p:cNvPr>
          <p:cNvSpPr/>
          <p:nvPr/>
        </p:nvSpPr>
        <p:spPr>
          <a:xfrm>
            <a:off x="1658678" y="4849814"/>
            <a:ext cx="10789920" cy="12019834"/>
          </a:xfrm>
          <a:prstGeom prst="rect">
            <a:avLst/>
          </a:prstGeom>
          <a:solidFill>
            <a:srgbClr val="191919"/>
          </a:solidFill>
          <a:ln w="9525">
            <a:solidFill>
              <a:schemeClr val="accent5"/>
            </a:solidFill>
          </a:ln>
        </p:spPr>
        <p:txBody>
          <a:bodyPr tIns="2194560" anchor="ctr"/>
          <a:lstStyle/>
          <a:p>
            <a:pPr algn="ctr" defTabSz="2743200">
              <a:lnSpc>
                <a:spcPct val="90000"/>
              </a:lnSpc>
              <a:spcBef>
                <a:spcPts val="3000"/>
              </a:spcBef>
            </a:pPr>
            <a:endParaRPr lang="en-US" sz="4000" err="1">
              <a:solidFill>
                <a:schemeClr val="bg2">
                  <a:lumMod val="50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22A474-3E7D-844B-9DD9-26128E135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2" r="18842"/>
          <a:stretch/>
        </p:blipFill>
        <p:spPr>
          <a:xfrm>
            <a:off x="2126415" y="5307013"/>
            <a:ext cx="4688087" cy="5303520"/>
          </a:xfrm>
          <a:prstGeom prst="rect">
            <a:avLst/>
          </a:prstGeom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id="{E6B2D41A-FAA6-939D-21D7-7A03461B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4" r="25124"/>
          <a:stretch/>
        </p:blipFill>
        <p:spPr bwMode="auto">
          <a:xfrm>
            <a:off x="7274488" y="5307013"/>
            <a:ext cx="4690872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>
            <a:extLst>
              <a:ext uri="{FF2B5EF4-FFF2-40B4-BE49-F238E27FC236}">
                <a16:creationId xmlns:a16="http://schemas.microsoft.com/office/drawing/2014/main" id="{650383E7-8FBA-5955-C6CC-633A7D83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5776"/>
          <a:stretch/>
        </p:blipFill>
        <p:spPr bwMode="auto">
          <a:xfrm>
            <a:off x="7271704" y="11096208"/>
            <a:ext cx="4690872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2380A70D-E0DC-CC07-48C8-67782BF87C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27128"/>
          <a:stretch/>
        </p:blipFill>
        <p:spPr>
          <a:xfrm>
            <a:off x="2126415" y="11096208"/>
            <a:ext cx="4688090" cy="5314973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DC514D78-081B-4546-9052-D6CD0EE719C7}"/>
              </a:ext>
            </a:extLst>
          </p:cNvPr>
          <p:cNvSpPr/>
          <p:nvPr/>
        </p:nvSpPr>
        <p:spPr>
          <a:xfrm>
            <a:off x="24127402" y="4849814"/>
            <a:ext cx="10789920" cy="12019834"/>
          </a:xfrm>
          <a:prstGeom prst="rect">
            <a:avLst/>
          </a:prstGeom>
          <a:solidFill>
            <a:srgbClr val="191919"/>
          </a:solidFill>
          <a:ln w="9525">
            <a:solidFill>
              <a:schemeClr val="accent5"/>
            </a:solidFill>
          </a:ln>
        </p:spPr>
        <p:txBody>
          <a:bodyPr tIns="2194560" anchor="ctr"/>
          <a:lstStyle/>
          <a:p>
            <a:pPr algn="ctr" defTabSz="2743200">
              <a:lnSpc>
                <a:spcPct val="90000"/>
              </a:lnSpc>
              <a:spcBef>
                <a:spcPts val="3000"/>
              </a:spcBef>
            </a:pPr>
            <a:endParaRPr lang="en-US" sz="4000" err="1">
              <a:solidFill>
                <a:schemeClr val="bg2">
                  <a:lumMod val="50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3DCD9F0E-3F66-2FF9-FA57-04A8387ED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 r="17009" b="216"/>
          <a:stretch/>
        </p:blipFill>
        <p:spPr bwMode="auto">
          <a:xfrm>
            <a:off x="29750962" y="11099783"/>
            <a:ext cx="4690872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03BC907-EBA5-6E1C-92D5-47BCCE10AE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6" t="-31488" r="-3648" b="-50247"/>
          <a:stretch/>
        </p:blipFill>
        <p:spPr>
          <a:xfrm>
            <a:off x="24605673" y="11088331"/>
            <a:ext cx="4688090" cy="5314973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24B18B38-7A43-2CC9-279F-F69DB40590BA}"/>
              </a:ext>
            </a:extLst>
          </p:cNvPr>
          <p:cNvSpPr>
            <a:spLocks/>
          </p:cNvSpPr>
          <p:nvPr/>
        </p:nvSpPr>
        <p:spPr>
          <a:xfrm>
            <a:off x="24605673" y="11099783"/>
            <a:ext cx="4688088" cy="5307095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83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Performance Optimized</a:t>
            </a:r>
          </a:p>
        </p:txBody>
      </p:sp>
      <p:pic>
        <p:nvPicPr>
          <p:cNvPr id="128" name="Picture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6815FF40-E9A1-FB80-0F06-D80944210A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2" t="-3044" r="-280" b="-3082"/>
          <a:stretch/>
        </p:blipFill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91919"/>
          </a:solidFill>
        </p:spPr>
      </p:pic>
      <p:sp>
        <p:nvSpPr>
          <p:cNvPr id="129" name="Title 1">
            <a:extLst>
              <a:ext uri="{FF2B5EF4-FFF2-40B4-BE49-F238E27FC236}">
                <a16:creationId xmlns:a16="http://schemas.microsoft.com/office/drawing/2014/main" id="{ADB521B3-5D62-01D7-9235-79B841CC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Experience and Run Enterprise Generative AI Models Anywhere</a:t>
            </a:r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17F58819-F575-09BF-9313-4166C1059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 lIns="91440" tIns="45720" rIns="91440" bIns="45720" anchor="t"/>
          <a:lstStyle/>
          <a:p>
            <a:r>
              <a:rPr lang="en-US" dirty="0"/>
              <a:t>Seamlessly integrate AI in business applications with NVIDIA AI APIs</a:t>
            </a:r>
          </a:p>
          <a:p>
            <a:endParaRPr lang="en-US" dirty="0">
              <a:latin typeface="NVIDIA Sans"/>
              <a:cs typeface="NVIDIA Sans"/>
            </a:endParaRP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6A1E3775-D3CC-2BDF-6DD4-1904843682A3}"/>
              </a:ext>
            </a:extLst>
          </p:cNvPr>
          <p:cNvSpPr txBox="1">
            <a:spLocks/>
          </p:cNvSpPr>
          <p:nvPr/>
        </p:nvSpPr>
        <p:spPr>
          <a:xfrm>
            <a:off x="1653110" y="17063960"/>
            <a:ext cx="10789920" cy="1280160"/>
          </a:xfrm>
          <a:prstGeom prst="rect">
            <a:avLst/>
          </a:prstGeom>
        </p:spPr>
        <p:txBody>
          <a:bodyPr anchor="t"/>
          <a:lstStyle>
            <a:lvl1pPr marL="685800" indent="-6858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NVIDIA Sans" panose="020B0503020203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latin typeface="NVIDIA Sans"/>
                <a:hlinkClick r:id="rId10"/>
              </a:rPr>
              <a:t>Experience Models</a:t>
            </a:r>
            <a:endParaRPr lang="en-US" sz="6600" dirty="0">
              <a:latin typeface="NVIDIA Sans"/>
            </a:endParaRPr>
          </a:p>
        </p:txBody>
      </p:sp>
      <p:sp>
        <p:nvSpPr>
          <p:cNvPr id="132" name="Text Placeholder 11">
            <a:extLst>
              <a:ext uri="{FF2B5EF4-FFF2-40B4-BE49-F238E27FC236}">
                <a16:creationId xmlns:a16="http://schemas.microsoft.com/office/drawing/2014/main" id="{4A06DF22-A110-8C0B-559E-D74E58714385}"/>
              </a:ext>
            </a:extLst>
          </p:cNvPr>
          <p:cNvSpPr txBox="1">
            <a:spLocks/>
          </p:cNvSpPr>
          <p:nvPr/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t"/>
          <a:lstStyle>
            <a:lvl1pPr marL="685800" indent="-6858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NVIDIA Sans" panose="020B0503020203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latin typeface="NVIDIA Sans"/>
              </a:rPr>
              <a:t>Prototype with APIs</a:t>
            </a:r>
          </a:p>
        </p:txBody>
      </p:sp>
      <p:sp>
        <p:nvSpPr>
          <p:cNvPr id="133" name="Text Placeholder 13">
            <a:extLst>
              <a:ext uri="{FF2B5EF4-FFF2-40B4-BE49-F238E27FC236}">
                <a16:creationId xmlns:a16="http://schemas.microsoft.com/office/drawing/2014/main" id="{2EFE8D3E-3C8D-B678-0B38-B8A9D96BE1CA}"/>
              </a:ext>
            </a:extLst>
          </p:cNvPr>
          <p:cNvSpPr txBox="1">
            <a:spLocks/>
          </p:cNvSpPr>
          <p:nvPr/>
        </p:nvSpPr>
        <p:spPr>
          <a:xfrm>
            <a:off x="24132970" y="17063960"/>
            <a:ext cx="10790371" cy="1280160"/>
          </a:xfrm>
          <a:prstGeom prst="rect">
            <a:avLst/>
          </a:prstGeom>
        </p:spPr>
        <p:txBody>
          <a:bodyPr anchor="t"/>
          <a:lstStyle>
            <a:lvl1pPr marL="685800" indent="-6858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NVIDIA Sans" panose="020B0503020203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latin typeface="NVIDIA Sans"/>
              </a:rPr>
              <a:t>Deploy with NIMs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A13D8EC0-E3F7-92D3-B148-E85EC7B032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2838" r="8310" b="2838"/>
          <a:stretch/>
        </p:blipFill>
        <p:spPr>
          <a:xfrm>
            <a:off x="24602889" y="5307014"/>
            <a:ext cx="4688087" cy="5303520"/>
          </a:xfrm>
          <a:prstGeom prst="rect">
            <a:avLst/>
          </a:prstGeom>
        </p:spPr>
      </p:pic>
      <p:pic>
        <p:nvPicPr>
          <p:cNvPr id="135" name="Picture 2">
            <a:extLst>
              <a:ext uri="{FF2B5EF4-FFF2-40B4-BE49-F238E27FC236}">
                <a16:creationId xmlns:a16="http://schemas.microsoft.com/office/drawing/2014/main" id="{7477B26C-DF2E-EFDB-7099-2FFA2805C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53"/>
          <a:stretch/>
        </p:blipFill>
        <p:spPr bwMode="auto">
          <a:xfrm>
            <a:off x="29750962" y="5307014"/>
            <a:ext cx="4690872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21E01B34-2DF2-5554-74A7-C69481088A33}"/>
              </a:ext>
            </a:extLst>
          </p:cNvPr>
          <p:cNvSpPr>
            <a:spLocks/>
          </p:cNvSpPr>
          <p:nvPr/>
        </p:nvSpPr>
        <p:spPr>
          <a:xfrm>
            <a:off x="29750960" y="11099783"/>
            <a:ext cx="4690874" cy="5307095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228555">
              <a:defRPr/>
            </a:pPr>
            <a:r>
              <a:rPr lang="en-US">
                <a:solidFill>
                  <a:srgbClr val="FFFFFF"/>
                </a:solidFill>
                <a:latin typeface="NVIDIA Sans"/>
              </a:rPr>
              <a:t>Enterprise-Support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D394413-1D8F-D9CC-1CF8-2EACFC736E6D}"/>
              </a:ext>
            </a:extLst>
          </p:cNvPr>
          <p:cNvSpPr>
            <a:spLocks/>
          </p:cNvSpPr>
          <p:nvPr/>
        </p:nvSpPr>
        <p:spPr>
          <a:xfrm>
            <a:off x="24600102" y="5307014"/>
            <a:ext cx="4690874" cy="530351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228555"/>
            <a:r>
              <a:rPr lang="en-US">
                <a:solidFill>
                  <a:srgbClr val="FFFFFF"/>
                </a:solidFill>
                <a:latin typeface="NVIDIA Sans"/>
              </a:rPr>
              <a:t>Security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5CE6A19-E5A9-39A6-B784-E9E1E5D481E1}"/>
              </a:ext>
            </a:extLst>
          </p:cNvPr>
          <p:cNvSpPr>
            <a:spLocks/>
          </p:cNvSpPr>
          <p:nvPr/>
        </p:nvSpPr>
        <p:spPr>
          <a:xfrm>
            <a:off x="29750960" y="5307014"/>
            <a:ext cx="4690874" cy="5303519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228555"/>
            <a:r>
              <a:rPr lang="en-US">
                <a:solidFill>
                  <a:srgbClr val="FFFFFF"/>
                </a:solidFill>
                <a:latin typeface="NVIDIA Sans"/>
              </a:rPr>
              <a:t>Data Privacy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4B8E742-FCFD-EC41-8F60-07C49920D8DE}"/>
              </a:ext>
            </a:extLst>
          </p:cNvPr>
          <p:cNvSpPr>
            <a:spLocks/>
          </p:cNvSpPr>
          <p:nvPr/>
        </p:nvSpPr>
        <p:spPr>
          <a:xfrm>
            <a:off x="2139736" y="11096208"/>
            <a:ext cx="4688088" cy="5307095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8310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Drug Discovery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32B305B-CD59-88E9-7E7B-487F937E2FB5}"/>
              </a:ext>
            </a:extLst>
          </p:cNvPr>
          <p:cNvSpPr>
            <a:spLocks/>
          </p:cNvSpPr>
          <p:nvPr/>
        </p:nvSpPr>
        <p:spPr>
          <a:xfrm>
            <a:off x="7271702" y="11096208"/>
            <a:ext cx="4690874" cy="5307095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228555">
              <a:defRPr/>
            </a:pPr>
            <a:r>
              <a:rPr lang="en-US">
                <a:solidFill>
                  <a:srgbClr val="FFFFFF"/>
                </a:solidFill>
                <a:latin typeface="NVIDIA Sans"/>
              </a:rPr>
              <a:t>Visual Content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C2A9B4-716B-9FC6-27F1-5D09386B81D7}"/>
              </a:ext>
            </a:extLst>
          </p:cNvPr>
          <p:cNvSpPr>
            <a:spLocks/>
          </p:cNvSpPr>
          <p:nvPr/>
        </p:nvSpPr>
        <p:spPr>
          <a:xfrm>
            <a:off x="2126415" y="5307013"/>
            <a:ext cx="4690874" cy="530351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228555"/>
            <a:r>
              <a:rPr lang="en-US">
                <a:solidFill>
                  <a:srgbClr val="FFFFFF"/>
                </a:solidFill>
                <a:latin typeface="NVIDIA Sans"/>
              </a:rPr>
              <a:t>Text Summarization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99A784-ED21-E3CF-BF27-2DB5E20D1445}"/>
              </a:ext>
            </a:extLst>
          </p:cNvPr>
          <p:cNvSpPr>
            <a:spLocks/>
          </p:cNvSpPr>
          <p:nvPr/>
        </p:nvSpPr>
        <p:spPr>
          <a:xfrm>
            <a:off x="7271702" y="5307013"/>
            <a:ext cx="4690874" cy="5303519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85000">
                <a:srgbClr val="000000">
                  <a:alpha val="85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5"/>
            </a:solidFill>
          </a:ln>
          <a:scene3d>
            <a:camera prst="orthographicFront"/>
            <a:lightRig rig="soft" dir="t">
              <a:rot lat="0" lon="0" rev="20400000"/>
            </a:lightRig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4320" rtlCol="0" anchor="b" anchorCtr="0"/>
          <a:lstStyle/>
          <a:p>
            <a:pPr algn="ctr" defTabSz="228555"/>
            <a:r>
              <a:rPr lang="en-US">
                <a:solidFill>
                  <a:srgbClr val="FFFFFF"/>
                </a:solidFill>
                <a:latin typeface="NVIDIA Sans"/>
              </a:rPr>
              <a:t>Speech Generation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74C679F-92A5-BDBC-A2FD-D6D7D3F3B12E}"/>
              </a:ext>
            </a:extLst>
          </p:cNvPr>
          <p:cNvSpPr txBox="1"/>
          <p:nvPr/>
        </p:nvSpPr>
        <p:spPr>
          <a:xfrm>
            <a:off x="7646748" y="10672874"/>
            <a:ext cx="145264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/>
              <a:t>NVIDIA NIM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E7CA99F-9862-B341-0C81-6D70B063AAEF}"/>
              </a:ext>
            </a:extLst>
          </p:cNvPr>
          <p:cNvGrpSpPr/>
          <p:nvPr/>
        </p:nvGrpSpPr>
        <p:grpSpPr>
          <a:xfrm>
            <a:off x="6509005" y="10186467"/>
            <a:ext cx="1037642" cy="1346522"/>
            <a:chOff x="6509005" y="10186467"/>
            <a:chExt cx="1037642" cy="1346522"/>
          </a:xfrm>
        </p:grpSpPr>
        <p:sp>
          <p:nvSpPr>
            <p:cNvPr id="145" name="Hexagon 144">
              <a:extLst>
                <a:ext uri="{FF2B5EF4-FFF2-40B4-BE49-F238E27FC236}">
                  <a16:creationId xmlns:a16="http://schemas.microsoft.com/office/drawing/2014/main" id="{007E4FAD-0C0B-340A-3E65-B7AC1BD5DA99}"/>
                </a:ext>
              </a:extLst>
            </p:cNvPr>
            <p:cNvSpPr/>
            <p:nvPr/>
          </p:nvSpPr>
          <p:spPr>
            <a:xfrm rot="16200000">
              <a:off x="6354568" y="10340905"/>
              <a:ext cx="1346517" cy="1037641"/>
            </a:xfrm>
            <a:prstGeom prst="hexagon">
              <a:avLst>
                <a:gd name="adj" fmla="val 28461"/>
                <a:gd name="vf" fmla="val 11547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scene3d>
              <a:camera prst="orthographicFront"/>
              <a:lightRig rig="soft" dir="t">
                <a:rot lat="0" lon="0" rev="20400000"/>
              </a:lightRig>
            </a:scene3d>
            <a:sp3d prstMaterial="plastic"/>
          </p:spPr>
          <p:txBody>
            <a:bodyPr bIns="4572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endParaRPr>
            </a:p>
          </p:txBody>
        </p:sp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A2E009C8-4A79-43F5-46CE-04463EEA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09005" y="10186471"/>
              <a:ext cx="1037639" cy="1346518"/>
            </a:xfrm>
            <a:prstGeom prst="rect">
              <a:avLst/>
            </a:prstGeom>
          </p:spPr>
        </p:pic>
      </p:grpSp>
      <p:pic>
        <p:nvPicPr>
          <p:cNvPr id="147" name="Picture 146" descr="A screenshot of a computer&#10;&#10;Description automatically generated">
            <a:extLst>
              <a:ext uri="{FF2B5EF4-FFF2-40B4-BE49-F238E27FC236}">
                <a16:creationId xmlns:a16="http://schemas.microsoft.com/office/drawing/2014/main" id="{D91D7350-7183-DB29-03F0-CA4DEEA454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807" y="8795322"/>
            <a:ext cx="9834386" cy="44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9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8E90-8019-9247-FEDD-043B2840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NIM Deployment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9C69E-A9EB-C31C-AC2E-55AED4F495D0}"/>
              </a:ext>
            </a:extLst>
          </p:cNvPr>
          <p:cNvSpPr txBox="1"/>
          <p:nvPr/>
        </p:nvSpPr>
        <p:spPr>
          <a:xfrm>
            <a:off x="14573839" y="7009179"/>
            <a:ext cx="1798675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endParaRPr lang="en-US" sz="6000" dirty="0">
              <a:latin typeface="NVIDIA Sans"/>
              <a:cs typeface="NVIDIA Sans"/>
            </a:endParaRPr>
          </a:p>
          <a:p>
            <a:pPr marL="0" indent="0">
              <a:buNone/>
              <a:defRPr/>
            </a:pPr>
            <a:r>
              <a:rPr lang="en-US" sz="6000" dirty="0">
                <a:latin typeface="NVIDIA Sans"/>
                <a:cs typeface="NVIDIA Sans"/>
              </a:rPr>
              <a:t>Locally-hosted LLMs reduce latency as opposed to models hosted on a public server</a:t>
            </a:r>
          </a:p>
          <a:p>
            <a:pPr marL="0" indent="0">
              <a:buNone/>
              <a:defRPr/>
            </a:pPr>
            <a:endParaRPr lang="en-US" sz="6000" dirty="0">
              <a:latin typeface="NVIDIA Sans"/>
              <a:cs typeface="NVIDIA Sans"/>
            </a:endParaRPr>
          </a:p>
          <a:p>
            <a:pPr marL="0" indent="0">
              <a:buNone/>
              <a:defRPr/>
            </a:pPr>
            <a:r>
              <a:rPr lang="en-US" sz="6000" dirty="0">
                <a:latin typeface="NVIDIA Sans"/>
                <a:cs typeface="NVIDIA Sans"/>
              </a:rPr>
              <a:t>Scalable Deployment</a:t>
            </a:r>
          </a:p>
          <a:p>
            <a:pPr marL="0" indent="0">
              <a:buNone/>
              <a:defRPr/>
            </a:pPr>
            <a:endParaRPr lang="en-US" sz="6000" dirty="0">
              <a:latin typeface="NVIDIA Sans"/>
              <a:cs typeface="NVIDIA Sans"/>
            </a:endParaRPr>
          </a:p>
          <a:p>
            <a:pPr marL="0" indent="0">
              <a:buNone/>
              <a:defRPr/>
            </a:pPr>
            <a:r>
              <a:rPr lang="en-US" sz="6000" dirty="0">
                <a:latin typeface="NVIDIA Sans"/>
                <a:cs typeface="NVIDIA Sans"/>
              </a:rPr>
              <a:t>Ownership of your intellectual property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74B47-18E9-D8F2-7F94-B76D36538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600" y="3537537"/>
            <a:ext cx="10058010" cy="153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88" y="2982913"/>
            <a:ext cx="19281775" cy="4938712"/>
          </a:xfrm>
        </p:spPr>
        <p:txBody>
          <a:bodyPr/>
          <a:lstStyle/>
          <a:p>
            <a:r>
              <a:rPr lang="en-US" dirty="0"/>
              <a:t>Building LLM Applications with 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24548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F8DA7F5A-62C5-4074-3CED-0ED43FF9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 anchor="b">
            <a:normAutofit/>
          </a:bodyPr>
          <a:lstStyle/>
          <a:p>
            <a:r>
              <a:rPr lang="en-US" dirty="0"/>
              <a:t>Large Language Models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014C8F8-545D-B48F-CFB0-092062B7A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Artificial Intelligence system designed to understand, generate, and process human language</a:t>
            </a:r>
          </a:p>
        </p:txBody>
      </p:sp>
      <p:sp>
        <p:nvSpPr>
          <p:cNvPr id="5" name="Arrow: Pentagon 9">
            <a:extLst>
              <a:ext uri="{FF2B5EF4-FFF2-40B4-BE49-F238E27FC236}">
                <a16:creationId xmlns:a16="http://schemas.microsoft.com/office/drawing/2014/main" id="{DBF207E2-87D5-508A-A764-D583281EC6DE}"/>
              </a:ext>
            </a:extLst>
          </p:cNvPr>
          <p:cNvSpPr/>
          <p:nvPr/>
        </p:nvSpPr>
        <p:spPr>
          <a:xfrm>
            <a:off x="23255699" y="8074983"/>
            <a:ext cx="10361582" cy="983539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Arrow: Pentagon 8">
            <a:extLst>
              <a:ext uri="{FF2B5EF4-FFF2-40B4-BE49-F238E27FC236}">
                <a16:creationId xmlns:a16="http://schemas.microsoft.com/office/drawing/2014/main" id="{E8395AF7-0315-D679-C79C-3832BF8A0000}"/>
              </a:ext>
            </a:extLst>
          </p:cNvPr>
          <p:cNvSpPr/>
          <p:nvPr/>
        </p:nvSpPr>
        <p:spPr>
          <a:xfrm>
            <a:off x="12842287" y="8074983"/>
            <a:ext cx="10361582" cy="983539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Arrow: Pentagon 7">
            <a:extLst>
              <a:ext uri="{FF2B5EF4-FFF2-40B4-BE49-F238E27FC236}">
                <a16:creationId xmlns:a16="http://schemas.microsoft.com/office/drawing/2014/main" id="{24B92DA9-3A51-018F-DF78-4135106150C5}"/>
              </a:ext>
            </a:extLst>
          </p:cNvPr>
          <p:cNvSpPr/>
          <p:nvPr/>
        </p:nvSpPr>
        <p:spPr>
          <a:xfrm>
            <a:off x="2428875" y="8074985"/>
            <a:ext cx="10361582" cy="983539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8" name="Arrow: Pentagon 9">
            <a:extLst>
              <a:ext uri="{FF2B5EF4-FFF2-40B4-BE49-F238E27FC236}">
                <a16:creationId xmlns:a16="http://schemas.microsoft.com/office/drawing/2014/main" id="{4A5C5ED2-D3CC-B0CB-7B54-BBE68631DF17}"/>
              </a:ext>
            </a:extLst>
          </p:cNvPr>
          <p:cNvSpPr/>
          <p:nvPr/>
        </p:nvSpPr>
        <p:spPr>
          <a:xfrm>
            <a:off x="23408099" y="12031544"/>
            <a:ext cx="10058400" cy="394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bg1"/>
                </a:solidFill>
                <a:latin typeface="+mj-lt"/>
              </a:rPr>
              <a:t>Production</a:t>
            </a:r>
            <a:endParaRPr lang="en-US" sz="400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sz="1200">
              <a:solidFill>
                <a:schemeClr val="bg1"/>
              </a:solidFill>
            </a:endParaRPr>
          </a:p>
          <a:p>
            <a:pPr algn="ctr"/>
            <a:r>
              <a:rPr lang="en-US" sz="4000">
                <a:solidFill>
                  <a:schemeClr val="bg1"/>
                </a:solidFill>
              </a:rPr>
              <a:t>Organizations have set aside budget and are ramping up efforts to build accelerated infrastructure to support generative AI in production. 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7EA145A-BFCD-C2C0-0302-003A3E8E902F}"/>
              </a:ext>
            </a:extLst>
          </p:cNvPr>
          <p:cNvSpPr/>
          <p:nvPr/>
        </p:nvSpPr>
        <p:spPr>
          <a:xfrm>
            <a:off x="12994687" y="12031544"/>
            <a:ext cx="10058400" cy="394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bg1"/>
                </a:solidFill>
                <a:latin typeface="+mj-lt"/>
              </a:rPr>
              <a:t>Experimentation</a:t>
            </a:r>
            <a:endParaRPr lang="en-US" sz="4000">
              <a:solidFill>
                <a:schemeClr val="bg1"/>
              </a:solidFill>
              <a:latin typeface="+mj-lt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chemeClr val="bg1"/>
                </a:solidFill>
                <a:latin typeface="NVIDIA Sans"/>
              </a:rPr>
              <a:t>Enterprise application developers kick off POCs for generative AI applications with API services and open models including Llama 2, Mistral, NVIDIA, and others.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VIDIA Sans"/>
              <a:ea typeface="+mn-ea"/>
              <a:cs typeface="+mn-cs"/>
            </a:endParaRPr>
          </a:p>
          <a:p>
            <a:pPr algn="ctr"/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Arrow: Pentagon 7">
            <a:extLst>
              <a:ext uri="{FF2B5EF4-FFF2-40B4-BE49-F238E27FC236}">
                <a16:creationId xmlns:a16="http://schemas.microsoft.com/office/drawing/2014/main" id="{27BF7F9D-F639-D702-DC4D-5CF7F0862DAE}"/>
              </a:ext>
            </a:extLst>
          </p:cNvPr>
          <p:cNvSpPr/>
          <p:nvPr/>
        </p:nvSpPr>
        <p:spPr>
          <a:xfrm>
            <a:off x="2581275" y="12031545"/>
            <a:ext cx="10058400" cy="394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j-lt"/>
              </a:rPr>
              <a:t>Explosion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ChatGPT gets announced late in 2022, gaining over 100 million users in just two months. Users of all levels can experience AI and feel the benefits firsthand.  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ACF4F7-BC9F-A8D0-8CFE-E5BB6F78D8D1}"/>
              </a:ext>
            </a:extLst>
          </p:cNvPr>
          <p:cNvSpPr/>
          <p:nvPr/>
        </p:nvSpPr>
        <p:spPr>
          <a:xfrm>
            <a:off x="11707590" y="10707543"/>
            <a:ext cx="12746391" cy="451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A48046-86AF-C743-4410-1EC8445A4CFA}"/>
              </a:ext>
            </a:extLst>
          </p:cNvPr>
          <p:cNvGrpSpPr/>
          <p:nvPr/>
        </p:nvGrpSpPr>
        <p:grpSpPr>
          <a:xfrm>
            <a:off x="4553160" y="4867674"/>
            <a:ext cx="6501640" cy="6501640"/>
            <a:chOff x="3375266" y="5100534"/>
            <a:chExt cx="3359020" cy="3359020"/>
          </a:xfrm>
          <a:solidFill>
            <a:schemeClr val="accent6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B9709B-8D85-2E3F-4BEE-18FF40EE3CD8}"/>
                </a:ext>
              </a:extLst>
            </p:cNvPr>
            <p:cNvSpPr/>
            <p:nvPr/>
          </p:nvSpPr>
          <p:spPr>
            <a:xfrm>
              <a:off x="3375266" y="5100534"/>
              <a:ext cx="3359020" cy="33590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AEFE90-EB47-2EA3-C713-7EE9CD132501}"/>
                </a:ext>
              </a:extLst>
            </p:cNvPr>
            <p:cNvSpPr/>
            <p:nvPr/>
          </p:nvSpPr>
          <p:spPr>
            <a:xfrm>
              <a:off x="3637456" y="5375210"/>
              <a:ext cx="2834640" cy="2834640"/>
            </a:xfrm>
            <a:prstGeom prst="ellipse">
              <a:avLst/>
            </a:prstGeom>
            <a:grpFill/>
            <a:ln w="190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30F5CF-D443-926C-3819-C5FCD1DE8533}"/>
              </a:ext>
            </a:extLst>
          </p:cNvPr>
          <p:cNvSpPr txBox="1"/>
          <p:nvPr/>
        </p:nvSpPr>
        <p:spPr>
          <a:xfrm>
            <a:off x="5149738" y="5715180"/>
            <a:ext cx="5206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+mj-lt"/>
              </a:rPr>
              <a:t>2022</a:t>
            </a:r>
          </a:p>
        </p:txBody>
      </p:sp>
      <p:pic>
        <p:nvPicPr>
          <p:cNvPr id="16" name="Picture 2" descr="ChatGPT Logo and symbol, meaning, history, PNG, brand">
            <a:extLst>
              <a:ext uri="{FF2B5EF4-FFF2-40B4-BE49-F238E27FC236}">
                <a16:creationId xmlns:a16="http://schemas.microsoft.com/office/drawing/2014/main" id="{EA411D21-1D4E-5C82-C487-3FBF0D843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3" r="25214"/>
          <a:stretch/>
        </p:blipFill>
        <p:spPr bwMode="auto">
          <a:xfrm>
            <a:off x="5944946" y="6232573"/>
            <a:ext cx="3788289" cy="44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689DA2-ABF4-E1D0-3F45-8340DCC0ADA7}"/>
              </a:ext>
            </a:extLst>
          </p:cNvPr>
          <p:cNvGrpSpPr/>
          <p:nvPr/>
        </p:nvGrpSpPr>
        <p:grpSpPr>
          <a:xfrm>
            <a:off x="14867695" y="4843507"/>
            <a:ext cx="6501640" cy="6501640"/>
            <a:chOff x="3375266" y="5100534"/>
            <a:chExt cx="3359020" cy="3359020"/>
          </a:xfrm>
          <a:solidFill>
            <a:schemeClr val="accent1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730206-ECF9-9A2E-D0D2-B82C130932B9}"/>
                </a:ext>
              </a:extLst>
            </p:cNvPr>
            <p:cNvSpPr/>
            <p:nvPr/>
          </p:nvSpPr>
          <p:spPr>
            <a:xfrm>
              <a:off x="3375266" y="5100534"/>
              <a:ext cx="3359020" cy="33590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7C8B956-77EC-7F5F-9735-8627AEB6A77D}"/>
                </a:ext>
              </a:extLst>
            </p:cNvPr>
            <p:cNvSpPr/>
            <p:nvPr/>
          </p:nvSpPr>
          <p:spPr>
            <a:xfrm>
              <a:off x="3637456" y="5375210"/>
              <a:ext cx="2834640" cy="2834640"/>
            </a:xfrm>
            <a:prstGeom prst="ellipse">
              <a:avLst/>
            </a:prstGeom>
            <a:grpFill/>
            <a:ln w="190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B41481-AFA4-227D-5C97-D628D567BAB2}"/>
              </a:ext>
            </a:extLst>
          </p:cNvPr>
          <p:cNvSpPr txBox="1"/>
          <p:nvPr/>
        </p:nvSpPr>
        <p:spPr>
          <a:xfrm>
            <a:off x="14583609" y="5691013"/>
            <a:ext cx="7236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chemeClr val="tx1"/>
                </a:solidFill>
                <a:latin typeface="+mj-lt"/>
              </a:rPr>
              <a:t>2023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A4C266-867A-3918-7CD6-66D3E8093978}"/>
              </a:ext>
            </a:extLst>
          </p:cNvPr>
          <p:cNvGrpSpPr/>
          <p:nvPr/>
        </p:nvGrpSpPr>
        <p:grpSpPr>
          <a:xfrm>
            <a:off x="15797386" y="6382512"/>
            <a:ext cx="4451384" cy="3783071"/>
            <a:chOff x="16160690" y="15125577"/>
            <a:chExt cx="4090442" cy="347631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E483CC-C701-442B-12DF-7D5625105101}"/>
                </a:ext>
              </a:extLst>
            </p:cNvPr>
            <p:cNvGrpSpPr/>
            <p:nvPr/>
          </p:nvGrpSpPr>
          <p:grpSpPr>
            <a:xfrm>
              <a:off x="17263733" y="15614495"/>
              <a:ext cx="2987399" cy="2987401"/>
              <a:chOff x="19201834" y="14845014"/>
              <a:chExt cx="589217" cy="58921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27E1FA2-0E2C-2DFA-87F1-CDD48895702F}"/>
                  </a:ext>
                </a:extLst>
              </p:cNvPr>
              <p:cNvGrpSpPr/>
              <p:nvPr/>
            </p:nvGrpSpPr>
            <p:grpSpPr>
              <a:xfrm>
                <a:off x="19320418" y="14893121"/>
                <a:ext cx="358904" cy="489208"/>
                <a:chOff x="11298430" y="10857142"/>
                <a:chExt cx="1616610" cy="2203538"/>
              </a:xfrm>
              <a:solidFill>
                <a:schemeClr val="tx1"/>
              </a:solidFill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10B480A-569B-8B12-575B-52837EC38CA2}"/>
                    </a:ext>
                  </a:extLst>
                </p:cNvPr>
                <p:cNvSpPr/>
                <p:nvPr/>
              </p:nvSpPr>
              <p:spPr>
                <a:xfrm>
                  <a:off x="11298430" y="10888980"/>
                  <a:ext cx="1030729" cy="21717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4000" err="1">
                    <a:solidFill>
                      <a:schemeClr val="tx1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EE5B3CF-C58F-39D4-49EF-13314BBFC0FB}"/>
                    </a:ext>
                  </a:extLst>
                </p:cNvPr>
                <p:cNvSpPr/>
                <p:nvPr/>
              </p:nvSpPr>
              <p:spPr>
                <a:xfrm>
                  <a:off x="11865570" y="11443346"/>
                  <a:ext cx="1030729" cy="160995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4000" err="1">
                    <a:solidFill>
                      <a:schemeClr val="tx1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2" name="Isosceles Triangle 93">
                  <a:extLst>
                    <a:ext uri="{FF2B5EF4-FFF2-40B4-BE49-F238E27FC236}">
                      <a16:creationId xmlns:a16="http://schemas.microsoft.com/office/drawing/2014/main" id="{45A7C53A-D87A-4ECF-F27B-F312B9EFDA7D}"/>
                    </a:ext>
                  </a:extLst>
                </p:cNvPr>
                <p:cNvSpPr/>
                <p:nvPr/>
              </p:nvSpPr>
              <p:spPr>
                <a:xfrm>
                  <a:off x="12288365" y="10857142"/>
                  <a:ext cx="626675" cy="613410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4000">
                    <a:solidFill>
                      <a:schemeClr val="tx1"/>
                    </a:solidFill>
                    <a:latin typeface="Trebuchet MS" panose="020B0603020202020204" pitchFamily="34" charset="0"/>
                  </a:endParaRPr>
                </a:p>
              </p:txBody>
            </p:sp>
          </p:grpSp>
          <p:pic>
            <p:nvPicPr>
              <p:cNvPr id="29" name="Graphic 28" descr="Document outline">
                <a:extLst>
                  <a:ext uri="{FF2B5EF4-FFF2-40B4-BE49-F238E27FC236}">
                    <a16:creationId xmlns:a16="http://schemas.microsoft.com/office/drawing/2014/main" id="{685C0233-AEC3-8A40-E4AB-49C3A64C8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201834" y="14845014"/>
                <a:ext cx="589217" cy="589217"/>
              </a:xfrm>
              <a:prstGeom prst="rect">
                <a:avLst/>
              </a:prstGeom>
            </p:spPr>
          </p:pic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A60B22-144F-CAA7-4382-9AE3643F920B}"/>
                </a:ext>
              </a:extLst>
            </p:cNvPr>
            <p:cNvSpPr/>
            <p:nvPr/>
          </p:nvSpPr>
          <p:spPr>
            <a:xfrm>
              <a:off x="16829490" y="15699099"/>
              <a:ext cx="1468126" cy="14681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F8D83B89-BE44-E20D-6E93-A7BA0AABD24E}"/>
                </a:ext>
              </a:extLst>
            </p:cNvPr>
            <p:cNvSpPr/>
            <p:nvPr/>
          </p:nvSpPr>
          <p:spPr>
            <a:xfrm rot="10800000">
              <a:off x="17171141" y="17022076"/>
              <a:ext cx="802365" cy="206375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7" name="Graphic 26" descr="Lightbulb and gear outline">
              <a:extLst>
                <a:ext uri="{FF2B5EF4-FFF2-40B4-BE49-F238E27FC236}">
                  <a16:creationId xmlns:a16="http://schemas.microsoft.com/office/drawing/2014/main" id="{8F54EE36-A670-F3DB-DE40-F70BCF83C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160690" y="15125577"/>
              <a:ext cx="2876037" cy="2876037"/>
            </a:xfrm>
            <a:prstGeom prst="rect">
              <a:avLst/>
            </a:prstGeom>
          </p:spPr>
        </p:pic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A668028-5EA9-A640-F56C-447051441534}"/>
              </a:ext>
            </a:extLst>
          </p:cNvPr>
          <p:cNvSpPr/>
          <p:nvPr/>
        </p:nvSpPr>
        <p:spPr>
          <a:xfrm>
            <a:off x="25329001" y="4843507"/>
            <a:ext cx="6501640" cy="65016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E77F48-A054-2348-8033-AD5817D71229}"/>
              </a:ext>
            </a:extLst>
          </p:cNvPr>
          <p:cNvSpPr/>
          <p:nvPr/>
        </p:nvSpPr>
        <p:spPr>
          <a:xfrm>
            <a:off x="25836487" y="5375164"/>
            <a:ext cx="5486661" cy="5486661"/>
          </a:xfrm>
          <a:prstGeom prst="ellipse">
            <a:avLst/>
          </a:prstGeom>
          <a:solidFill>
            <a:schemeClr val="tx2"/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9E1020-4E8D-09AC-321F-5E63DE1EB8D6}"/>
              </a:ext>
            </a:extLst>
          </p:cNvPr>
          <p:cNvSpPr txBox="1"/>
          <p:nvPr/>
        </p:nvSpPr>
        <p:spPr>
          <a:xfrm>
            <a:off x="24961470" y="5691013"/>
            <a:ext cx="723669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800">
                <a:latin typeface="+mj-lt"/>
                <a:cs typeface="NVIDIA Sans Medium"/>
              </a:rPr>
              <a:t>TODAY</a:t>
            </a:r>
            <a:endParaRPr lang="en-US" sz="4800">
              <a:solidFill>
                <a:schemeClr val="tx1"/>
              </a:solidFill>
              <a:latin typeface="+mj-lt"/>
              <a:cs typeface="NVIDIA Sans Medium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88302A-B6DE-AC18-21B1-D17361848561}"/>
              </a:ext>
            </a:extLst>
          </p:cNvPr>
          <p:cNvGrpSpPr/>
          <p:nvPr/>
        </p:nvGrpSpPr>
        <p:grpSpPr>
          <a:xfrm>
            <a:off x="26960637" y="6482070"/>
            <a:ext cx="3237695" cy="3745050"/>
            <a:chOff x="26994655" y="6088226"/>
            <a:chExt cx="3037116" cy="35130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D6D0821-7868-1363-87E3-9A1136FCB1D1}"/>
                </a:ext>
              </a:extLst>
            </p:cNvPr>
            <p:cNvGrpSpPr/>
            <p:nvPr/>
          </p:nvGrpSpPr>
          <p:grpSpPr>
            <a:xfrm>
              <a:off x="27013707" y="6088226"/>
              <a:ext cx="2911245" cy="3513040"/>
              <a:chOff x="6145645" y="9623443"/>
              <a:chExt cx="1160900" cy="1400877"/>
            </a:xfrm>
          </p:grpSpPr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8B8B8CE0-B5D9-8987-1680-4E44A0E86EED}"/>
                  </a:ext>
                </a:extLst>
              </p:cNvPr>
              <p:cNvSpPr/>
              <p:nvPr/>
            </p:nvSpPr>
            <p:spPr>
              <a:xfrm rot="16200000">
                <a:off x="6025656" y="9743432"/>
                <a:ext cx="1400877" cy="1160900"/>
              </a:xfrm>
              <a:prstGeom prst="hexagon">
                <a:avLst>
                  <a:gd name="adj" fmla="val 28461"/>
                  <a:gd name="vf" fmla="val 115470"/>
                </a:avLst>
              </a:prstGeom>
              <a:solidFill>
                <a:schemeClr val="tx2"/>
              </a:solidFill>
              <a:ln w="12700">
                <a:solidFill>
                  <a:schemeClr val="tx2"/>
                </a:solidFill>
              </a:ln>
              <a:scene3d>
                <a:camera prst="orthographicFront"/>
                <a:lightRig rig="soft" dir="t">
                  <a:rot lat="0" lon="0" rev="20400000"/>
                </a:lightRig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endParaRPr lang="en-US" sz="20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endParaRP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2151688-2902-29D0-BBC2-A94B10196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65400" y="9678552"/>
                <a:ext cx="1140566" cy="1313381"/>
              </a:xfrm>
              <a:prstGeom prst="rect">
                <a:avLst/>
              </a:prstGeom>
            </p:spPr>
          </p:pic>
        </p:grpSp>
        <p:pic>
          <p:nvPicPr>
            <p:cNvPr id="38" name="Picture 3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C08C137-6E39-FACA-00F5-1C04BC79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4655" y="6368421"/>
              <a:ext cx="3037116" cy="293343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E77FC7F-87EE-C97D-0169-3376513AC6B6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1054800" y="8094327"/>
            <a:ext cx="3812895" cy="24167"/>
          </a:xfrm>
          <a:prstGeom prst="line">
            <a:avLst/>
          </a:prstGeom>
          <a:ln w="3810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04DA64-A289-D3DA-FC51-4F2F204E6F5E}"/>
              </a:ext>
            </a:extLst>
          </p:cNvPr>
          <p:cNvCxnSpPr>
            <a:cxnSpLocks/>
            <a:stCxn id="20" idx="6"/>
            <a:endCxn id="33" idx="2"/>
          </p:cNvCxnSpPr>
          <p:nvPr/>
        </p:nvCxnSpPr>
        <p:spPr>
          <a:xfrm>
            <a:off x="21369335" y="8094327"/>
            <a:ext cx="3959666" cy="0"/>
          </a:xfrm>
          <a:prstGeom prst="line">
            <a:avLst/>
          </a:prstGeom>
          <a:ln w="3810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4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59" y="819149"/>
            <a:ext cx="31546800" cy="2514601"/>
          </a:xfrm>
        </p:spPr>
        <p:txBody>
          <a:bodyPr/>
          <a:lstStyle/>
          <a:p>
            <a:r>
              <a:rPr lang="en-US" dirty="0"/>
              <a:t>3 Methods for Interacting with LLMs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638"/>
            <a:ext cx="9568543" cy="13650912"/>
          </a:xfrm>
        </p:spPr>
        <p:txBody>
          <a:bodyPr/>
          <a:lstStyle/>
          <a:p>
            <a:pPr marL="0" indent="0">
              <a:buNone/>
            </a:pPr>
            <a:r>
              <a:rPr lang="en-US" sz="6500" b="1" dirty="0"/>
              <a:t>Prompt Engineering</a:t>
            </a:r>
          </a:p>
          <a:p>
            <a:pPr marL="0" indent="0">
              <a:buNone/>
            </a:pPr>
            <a:endParaRPr lang="en-US" sz="6500" b="1" dirty="0"/>
          </a:p>
          <a:p>
            <a:pPr marL="0" indent="0">
              <a:buNone/>
            </a:pPr>
            <a:endParaRPr lang="en-US" sz="6500" b="1" dirty="0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CDEDF450-36E9-9177-6FB5-5E3D090C8EE2}"/>
              </a:ext>
            </a:extLst>
          </p:cNvPr>
          <p:cNvSpPr txBox="1">
            <a:spLocks/>
          </p:cNvSpPr>
          <p:nvPr/>
        </p:nvSpPr>
        <p:spPr>
          <a:xfrm>
            <a:off x="13193488" y="4846638"/>
            <a:ext cx="9568543" cy="1365091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5000" b="1" dirty="0"/>
              <a:t>Retrieval Augmented Generation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5000" b="1" dirty="0"/>
          </a:p>
          <a:p>
            <a:pPr marL="0" indent="0">
              <a:buFont typeface="NVIDIA Sans" panose="020B0503020203020204" pitchFamily="34" charset="0"/>
              <a:buNone/>
            </a:pPr>
            <a:endParaRPr lang="en-US" sz="50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5C42B0F1-91F6-692C-FCDC-8D7EFFE90DBB}"/>
              </a:ext>
            </a:extLst>
          </p:cNvPr>
          <p:cNvSpPr txBox="1">
            <a:spLocks/>
          </p:cNvSpPr>
          <p:nvPr/>
        </p:nvSpPr>
        <p:spPr>
          <a:xfrm>
            <a:off x="22762031" y="4846638"/>
            <a:ext cx="10221683" cy="1365091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tx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5000" b="1" dirty="0"/>
              <a:t>(Parameter Efficient) Fine-tuning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5000" b="1" dirty="0"/>
          </a:p>
          <a:p>
            <a:pPr marL="0" indent="0">
              <a:buFont typeface="NVIDIA Sans" panose="020B0503020203020204" pitchFamily="34" charset="0"/>
              <a:buNone/>
            </a:pPr>
            <a:endParaRPr lang="en-US" sz="5000" b="1" dirty="0"/>
          </a:p>
        </p:txBody>
      </p:sp>
      <p:pic>
        <p:nvPicPr>
          <p:cNvPr id="3074" name="Picture 2" descr="Prompt Engineering and P-Tuning ...">
            <a:extLst>
              <a:ext uri="{FF2B5EF4-FFF2-40B4-BE49-F238E27FC236}">
                <a16:creationId xmlns:a16="http://schemas.microsoft.com/office/drawing/2014/main" id="{5E8ADC10-FF2D-AB90-11F0-A7045E017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1" y="8563312"/>
            <a:ext cx="13008998" cy="72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Retrieval-Augmented Generation ...">
            <a:extLst>
              <a:ext uri="{FF2B5EF4-FFF2-40B4-BE49-F238E27FC236}">
                <a16:creationId xmlns:a16="http://schemas.microsoft.com/office/drawing/2014/main" id="{41B75AA7-608C-D06D-F5DC-69A8CFA6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269" y="9840004"/>
            <a:ext cx="8857431" cy="473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LM) を始める - NVIDIA ...">
            <a:extLst>
              <a:ext uri="{FF2B5EF4-FFF2-40B4-BE49-F238E27FC236}">
                <a16:creationId xmlns:a16="http://schemas.microsoft.com/office/drawing/2014/main" id="{8B9FFE8B-4721-CF18-ECAB-5D71DEA2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45" y="9840004"/>
            <a:ext cx="8458198" cy="473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A7162D-79B4-89D7-2D67-542C90E2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Course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3A4000-CB66-5C2A-0460-6B37B9402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896" y="6988192"/>
            <a:ext cx="12360075" cy="11345523"/>
          </a:xfrm>
        </p:spPr>
        <p:txBody>
          <a:bodyPr/>
          <a:lstStyle/>
          <a:p>
            <a:r>
              <a:rPr lang="en-US" dirty="0"/>
              <a:t>Learn to interact programmatically with Chat-variant LLMs</a:t>
            </a:r>
          </a:p>
          <a:p>
            <a:r>
              <a:rPr lang="en-US" dirty="0"/>
              <a:t>Be capable of using LLMs for a wide variety of application use cases</a:t>
            </a:r>
          </a:p>
          <a:p>
            <a:r>
              <a:rPr lang="en-US" dirty="0"/>
              <a:t>Become fluent with fundamental LangChain techniques</a:t>
            </a:r>
          </a:p>
          <a:p>
            <a:r>
              <a:rPr lang="en-US" dirty="0"/>
              <a:t>Develop good habits around iterative prompt engineering</a:t>
            </a:r>
          </a:p>
        </p:txBody>
      </p:sp>
      <p:pic>
        <p:nvPicPr>
          <p:cNvPr id="7170" name="Picture 2" descr="Getting Started with Large Language Models for Enterprise Solutions | NVIDIA  Technical Blog">
            <a:extLst>
              <a:ext uri="{FF2B5EF4-FFF2-40B4-BE49-F238E27FC236}">
                <a16:creationId xmlns:a16="http://schemas.microsoft.com/office/drawing/2014/main" id="{34FC428C-07D8-FCFE-D624-BF1B6B1D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876" y="5715000"/>
            <a:ext cx="18117086" cy="102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4="http://schemas.microsoft.com/office/drawing/2010/main" xmlns:a16="http://schemas.microsoft.com/office/drawing/2014/main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D971-D75E-828B-6FE0-48938F69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DD58885-9DC9-F18B-9FE4-5C2398B4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Course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097A6B-34C0-F03C-917F-9F41F6EFB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896" y="6988192"/>
            <a:ext cx="12360075" cy="11345523"/>
          </a:xfrm>
        </p:spPr>
        <p:txBody>
          <a:bodyPr/>
          <a:lstStyle/>
          <a:p>
            <a:r>
              <a:rPr lang="en-US" dirty="0"/>
              <a:t>Introduction to Large Language Models (slides)</a:t>
            </a:r>
          </a:p>
          <a:p>
            <a:r>
              <a:rPr lang="en-US" dirty="0"/>
              <a:t>NVIDIA NIM (slides)</a:t>
            </a:r>
          </a:p>
          <a:p>
            <a:r>
              <a:rPr lang="en-US" dirty="0"/>
              <a:t>Intro to Prompting (interactive)</a:t>
            </a:r>
          </a:p>
          <a:p>
            <a:r>
              <a:rPr lang="en-US" dirty="0"/>
              <a:t>LCEL Chains (interactive)</a:t>
            </a:r>
          </a:p>
          <a:p>
            <a:r>
              <a:rPr lang="en-US" dirty="0"/>
              <a:t>PE techniques w/ messages (interactive)</a:t>
            </a:r>
          </a:p>
          <a:p>
            <a:r>
              <a:rPr lang="en-US" dirty="0"/>
              <a:t>Chatbots (interactive)</a:t>
            </a:r>
          </a:p>
          <a:p>
            <a:r>
              <a:rPr lang="en-US" dirty="0"/>
              <a:t>Structured data and document tagging (interactive)</a:t>
            </a:r>
          </a:p>
          <a:p>
            <a:r>
              <a:rPr lang="en-US" dirty="0"/>
              <a:t>Tools and Agents (interactive)</a:t>
            </a:r>
          </a:p>
          <a:p>
            <a:endParaRPr lang="en-US" dirty="0"/>
          </a:p>
        </p:txBody>
      </p:sp>
      <p:pic>
        <p:nvPicPr>
          <p:cNvPr id="7170" name="Picture 2" descr="Getting Started with Large Language Models for Enterprise Solutions | NVIDIA  Technical Blog">
            <a:extLst>
              <a:ext uri="{FF2B5EF4-FFF2-40B4-BE49-F238E27FC236}">
                <a16:creationId xmlns:a16="http://schemas.microsoft.com/office/drawing/2014/main" id="{2662F8E1-50EB-05F4-EDFF-E4F0B8D8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876" y="5715000"/>
            <a:ext cx="18117086" cy="102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60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2BF00E-5E11-8A78-CE32-EF3E520EE085}"/>
              </a:ext>
            </a:extLst>
          </p:cNvPr>
          <p:cNvSpPr txBox="1"/>
          <p:nvPr/>
        </p:nvSpPr>
        <p:spPr>
          <a:xfrm>
            <a:off x="19524558" y="5092633"/>
            <a:ext cx="11248985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>
                <a:solidFill>
                  <a:srgbClr val="76B900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Course Content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0B912CD2-E6A2-A954-666A-99CFCEB39AE3}"/>
              </a:ext>
            </a:extLst>
          </p:cNvPr>
          <p:cNvSpPr txBox="1">
            <a:spLocks/>
          </p:cNvSpPr>
          <p:nvPr/>
        </p:nvSpPr>
        <p:spPr>
          <a:xfrm>
            <a:off x="18969012" y="7500256"/>
            <a:ext cx="12360075" cy="11345523"/>
          </a:xfrm>
          <a:prstGeom prst="rect">
            <a:avLst/>
          </a:prstGeom>
        </p:spPr>
        <p:txBody>
          <a:bodyPr/>
          <a:lstStyle>
            <a:lvl1pPr marL="685800" indent="-6858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NVIDIA Sans" panose="020B0503020203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Introduction to Large Language Models (slides)</a:t>
            </a:r>
          </a:p>
          <a:p>
            <a:r>
              <a:rPr lang="en-US" sz="4800" dirty="0"/>
              <a:t>NVIDIA NIM (slides)</a:t>
            </a:r>
          </a:p>
          <a:p>
            <a:r>
              <a:rPr lang="en-US" sz="4800" dirty="0"/>
              <a:t>Intro to Prompting (interactive)</a:t>
            </a:r>
          </a:p>
          <a:p>
            <a:r>
              <a:rPr lang="en-US" sz="4800" dirty="0"/>
              <a:t>LCEL Chains (interactive)</a:t>
            </a:r>
          </a:p>
          <a:p>
            <a:r>
              <a:rPr lang="en-US" sz="4800" dirty="0"/>
              <a:t>PE techniques w/ messages (interactive)</a:t>
            </a:r>
          </a:p>
          <a:p>
            <a:r>
              <a:rPr lang="en-US" sz="4800" dirty="0"/>
              <a:t>Chatbots (interactive)</a:t>
            </a:r>
          </a:p>
          <a:p>
            <a:r>
              <a:rPr lang="en-US" sz="4800" dirty="0"/>
              <a:t>Structured data and document tagging (interactive)</a:t>
            </a:r>
          </a:p>
          <a:p>
            <a:r>
              <a:rPr lang="en-US" sz="4800" dirty="0"/>
              <a:t>Tools and Agents (interactive)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594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LLM Applications with 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5336495"/>
            <a:ext cx="15022286" cy="13650912"/>
          </a:xfrm>
        </p:spPr>
        <p:txBody>
          <a:bodyPr/>
          <a:lstStyle/>
          <a:p>
            <a:r>
              <a:rPr lang="en-US" sz="5400" dirty="0"/>
              <a:t>Basic Python Proficiency</a:t>
            </a:r>
          </a:p>
          <a:p>
            <a:r>
              <a:rPr lang="en-US" sz="5400" dirty="0"/>
              <a:t>Prior LLM Exposure</a:t>
            </a:r>
          </a:p>
          <a:p>
            <a:endParaRPr lang="en-US" sz="5400" dirty="0"/>
          </a:p>
          <a:p>
            <a:r>
              <a:rPr lang="en-US" sz="5400" dirty="0"/>
              <a:t>Plus: Experience with </a:t>
            </a:r>
            <a:r>
              <a:rPr lang="en-US" sz="5400" dirty="0" err="1"/>
              <a:t>LangChain</a:t>
            </a:r>
            <a:r>
              <a:rPr lang="en-US" sz="5400" dirty="0"/>
              <a:t> or Knowledge in Natural Language Processing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0D88CD-D1D9-63A9-C5AA-953C869F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6" y="10842108"/>
            <a:ext cx="12253684" cy="68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0F6299-AB1E-6433-A139-3D6A587D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886" y="5001769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C76492-6A90-CECB-EADE-31DE27D37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316" y="11866562"/>
            <a:ext cx="17725568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lama wearing sunglasses&#10;&#10;Description automatically generated">
            <a:extLst>
              <a:ext uri="{FF2B5EF4-FFF2-40B4-BE49-F238E27FC236}">
                <a16:creationId xmlns:a16="http://schemas.microsoft.com/office/drawing/2014/main" id="{4A1DE66D-4F71-B5CC-2B86-D6CF23E22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713" y="5656615"/>
            <a:ext cx="8437231" cy="48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888" y="2982913"/>
            <a:ext cx="19281775" cy="4938712"/>
          </a:xfrm>
        </p:spPr>
        <p:txBody>
          <a:bodyPr/>
          <a:lstStyle/>
          <a:p>
            <a:r>
              <a:rPr lang="en-US" dirty="0"/>
              <a:t>Building LLM Applications with Prompt Engineering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</p:spPr>
        <p:txBody>
          <a:bodyPr>
            <a:normAutofit/>
          </a:bodyPr>
          <a:lstStyle/>
          <a:p>
            <a:r>
              <a:rPr lang="en-US" sz="5400" dirty="0"/>
              <a:t>Introduction to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27510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scene3d>
          <a:camera prst="orthographicFront"/>
          <a:lightRig rig="soft" dir="t">
            <a:rot lat="0" lon="0" rev="20400000"/>
          </a:lightRig>
        </a:scene3d>
        <a:sp3d prstMaterial="plastic">
          <a:bevelT w="0" h="0"/>
        </a:sp3d>
      </a:spPr>
      <a:bodyPr lIns="45720" tIns="91440" rIns="45720" bIns="91440" rtlCol="0" anchor="ctr"/>
      <a:lstStyle>
        <a:defPPr algn="ctr">
          <a:lnSpc>
            <a:spcPct val="90000"/>
          </a:lnSpc>
          <a:defRPr sz="3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lnSpc>
            <a:spcPct val="90000"/>
          </a:lnSpc>
          <a:defRPr sz="4000" dirty="0" err="1" smtClean="0"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DARK_v2_NewKV.pptx" id="{060452D9-0E63-469A-96C4-06C7BE70A905}" vid="{D8E21F73-B411-4131-834E-AFC4C4FA6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5afe6d-7162-4df4-ae98-80745cab72d4" xsi:nil="true"/>
    <PublishingExpirationDate xmlns="http://schemas.microsoft.com/sharepoint/v3" xsi:nil="true"/>
    <PublishingStartDate xmlns="http://schemas.microsoft.com/sharepoint/v3" xsi:nil="true"/>
    <lcf76f155ced4ddcb4097134ff3c332f xmlns="2a5b1eea-32a8-4673-8d38-de3226caeee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15" ma:contentTypeDescription="Create a new document." ma:contentTypeScope="" ma:versionID="39d09db77ad425bdbc3d080218c7c01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xmlns:ns3="f65afe6d-7162-4df4-ae98-80745cab72d4" targetNamespace="http://schemas.microsoft.com/office/2006/metadata/properties" ma:root="true" ma:fieldsID="262224961ea4106f8e7d0f360b05b90c" ns1:_="" ns2:_="" ns3:_="">
    <xsd:import namespace="http://schemas.microsoft.com/sharepoint/v3"/>
    <xsd:import namespace="2a5b1eea-32a8-4673-8d38-de3226caeee3"/>
    <xsd:import namespace="f65afe6d-7162-4df4-ae98-80745cab72d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fe6d-7162-4df4-ae98-80745cab72d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9d4e2c1-4547-4ca0-9568-b573cd0c84c4}" ma:internalName="TaxCatchAll" ma:showField="CatchAllData" ma:web="f65afe6d-7162-4df4-ae98-80745cab7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73AA54-B87E-47CD-AEE4-EF31A40AFE93}">
  <ds:schemaRefs>
    <ds:schemaRef ds:uri="f65afe6d-7162-4df4-ae98-80745cab72d4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2a5b1eea-32a8-4673-8d38-de3226caeee3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D870720-E8BE-4DDF-A246-91972D720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f65afe6d-7162-4df4-ae98-80745cab72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A8E59A-6F01-4B49-85D2-9F073901E7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Only</Template>
  <TotalTime>19067</TotalTime>
  <Words>1674</Words>
  <Application>Microsoft Macintosh PowerPoint</Application>
  <PresentationFormat>Custom</PresentationFormat>
  <Paragraphs>241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NVIDIA Sans</vt:lpstr>
      <vt:lpstr>NVIDIA Sans Light</vt:lpstr>
      <vt:lpstr>Roboto Mono</vt:lpstr>
      <vt:lpstr>Söhne</vt:lpstr>
      <vt:lpstr>Wingdings</vt:lpstr>
      <vt:lpstr>noto</vt:lpstr>
      <vt:lpstr>Arial</vt:lpstr>
      <vt:lpstr>NVIDIA Sans Medium</vt:lpstr>
      <vt:lpstr>Trebuchet MS</vt:lpstr>
      <vt:lpstr>Title Only</vt:lpstr>
      <vt:lpstr>Building LLM Applications with Prompt Engineering</vt:lpstr>
      <vt:lpstr>Building LLM Applications with Prompt Engineering</vt:lpstr>
      <vt:lpstr>Large Language Models</vt:lpstr>
      <vt:lpstr>3 Methods for Interacting with LLMs </vt:lpstr>
      <vt:lpstr>Goal of this Course</vt:lpstr>
      <vt:lpstr>Goal of this Course</vt:lpstr>
      <vt:lpstr>PowerPoint Presentation</vt:lpstr>
      <vt:lpstr>Prerequisites</vt:lpstr>
      <vt:lpstr>Building LLM Applications with Prompt Engineering</vt:lpstr>
      <vt:lpstr>What is Language Modeling?</vt:lpstr>
      <vt:lpstr>Large Language Models Pipeline</vt:lpstr>
      <vt:lpstr>Large Language Models</vt:lpstr>
      <vt:lpstr>Training LLMs: Tokenization</vt:lpstr>
      <vt:lpstr> Training LLMs: Embedding</vt:lpstr>
      <vt:lpstr> Training LLMs: Embedding</vt:lpstr>
      <vt:lpstr>Large Language Models</vt:lpstr>
      <vt:lpstr>Prompt Engineering</vt:lpstr>
      <vt:lpstr>Building LLM Applications with Prompt Engineering</vt:lpstr>
      <vt:lpstr>PowerPoint Presentation</vt:lpstr>
      <vt:lpstr>Experience and Run Enterprise Generative AI Models Anywhere</vt:lpstr>
      <vt:lpstr>NIM Deployment Cycle</vt:lpstr>
      <vt:lpstr>Building LLM Applications with Prompt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Yu</dc:creator>
  <cp:lastModifiedBy>Josh Wyatt</cp:lastModifiedBy>
  <cp:revision>26</cp:revision>
  <dcterms:created xsi:type="dcterms:W3CDTF">2024-07-24T14:13:50Z</dcterms:created>
  <dcterms:modified xsi:type="dcterms:W3CDTF">2024-09-27T21:00:35Z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ediaServiceImageTags">
    <vt:lpwstr/>
  </property>
</Properties>
</file>